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672" r:id="rId2"/>
  </p:sldMasterIdLst>
  <p:sldIdLst>
    <p:sldId id="256" r:id="rId3"/>
    <p:sldId id="257"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 id="271" r:id="rId18"/>
    <p:sldId id="272" r:id="rId19"/>
    <p:sldId id="273" r:id="rId20"/>
    <p:sldId id="274" r:id="rId21"/>
    <p:sldId id="276" r:id="rId22"/>
    <p:sldId id="277" r:id="rId23"/>
    <p:sldId id="279" r:id="rId24"/>
    <p:sldId id="278" r:id="rId25"/>
    <p:sldId id="275" r:id="rId26"/>
    <p:sldId id="292" r:id="rId27"/>
    <p:sldId id="281" r:id="rId28"/>
    <p:sldId id="282" r:id="rId29"/>
    <p:sldId id="280" r:id="rId30"/>
    <p:sldId id="283" r:id="rId31"/>
    <p:sldId id="291" r:id="rId32"/>
    <p:sldId id="284" r:id="rId33"/>
    <p:sldId id="290" r:id="rId34"/>
    <p:sldId id="289" r:id="rId35"/>
    <p:sldId id="288" r:id="rId36"/>
    <p:sldId id="286" r:id="rId37"/>
    <p:sldId id="285"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F1C4F-FEA9-4DB9-A4E5-2FDEAEB95E29}" v="201" dt="2021-01-06T03:05:32.571"/>
    <p1510:client id="{00F751C9-9423-FC9F-DA5E-36FE7F3E7B3A}" v="715" dt="2021-01-08T03:05:38.191"/>
    <p1510:client id="{16C951D8-6F2E-4242-3BC3-05728D5C501F}" v="416" dt="2021-01-04T22:29:47.156"/>
    <p1510:client id="{2BADE6E2-C0C5-DCAB-A3C9-FBC0EB9D169F}" v="159" dt="2021-01-05T00:59:58.675"/>
    <p1510:client id="{37A3839A-D3CD-972E-96D2-A68478D137EB}" v="418" dt="2021-01-05T00:25:12.764"/>
    <p1510:client id="{3EAECC9C-0591-B829-2F78-F8D7950DD5FD}" v="2013" dt="2021-01-04T23:38:16.659"/>
    <p1510:client id="{44C10DFA-02FC-1DC9-F0E9-60ED42C8F55D}" v="271" dt="2021-01-04T22:32:36.019"/>
    <p1510:client id="{BA7AC345-9EB5-4E01-9AAD-D2ECD0E5CCF4}" v="1029" dt="2021-01-04T21:49:36.3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9C67D9-66E3-4D48-93A4-29598CE40277}"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81ACCA8E-B3D4-4B1E-ABF7-387ABB618B82}">
      <dgm:prSet/>
      <dgm:spPr/>
      <dgm:t>
        <a:bodyPr/>
        <a:lstStyle/>
        <a:p>
          <a:r>
            <a:rPr lang="en-US"/>
            <a:t>One may want to complete the US Census form so more stores can move into the area </a:t>
          </a:r>
        </a:p>
      </dgm:t>
    </dgm:pt>
    <dgm:pt modelId="{97E8E3AC-D39E-489C-AC57-511BBE173654}" type="parTrans" cxnId="{F1CBE7C1-1A4E-4291-A055-96EF6219F526}">
      <dgm:prSet/>
      <dgm:spPr/>
      <dgm:t>
        <a:bodyPr/>
        <a:lstStyle/>
        <a:p>
          <a:endParaRPr lang="en-US"/>
        </a:p>
      </dgm:t>
    </dgm:pt>
    <dgm:pt modelId="{3A4A1B50-F5CB-4A67-BE9A-753BD4015FB4}" type="sibTrans" cxnId="{F1CBE7C1-1A4E-4291-A055-96EF6219F526}">
      <dgm:prSet phldrT="1" phldr="0"/>
      <dgm:spPr/>
      <dgm:t>
        <a:bodyPr/>
        <a:lstStyle/>
        <a:p>
          <a:r>
            <a:rPr lang="en-US"/>
            <a:t>1</a:t>
          </a:r>
        </a:p>
      </dgm:t>
    </dgm:pt>
    <dgm:pt modelId="{D2CAD49B-8CDE-4758-9148-40CC6467F9D5}">
      <dgm:prSet/>
      <dgm:spPr/>
      <dgm:t>
        <a:bodyPr/>
        <a:lstStyle/>
        <a:p>
          <a:r>
            <a:rPr lang="en-US"/>
            <a:t>Notify your local government </a:t>
          </a:r>
        </a:p>
      </dgm:t>
    </dgm:pt>
    <dgm:pt modelId="{77205B33-1560-4E6B-9414-AD8A247C99FF}" type="parTrans" cxnId="{49BB2787-D795-4246-8C81-91927CA7CAE0}">
      <dgm:prSet/>
      <dgm:spPr/>
      <dgm:t>
        <a:bodyPr/>
        <a:lstStyle/>
        <a:p>
          <a:endParaRPr lang="en-US"/>
        </a:p>
      </dgm:t>
    </dgm:pt>
    <dgm:pt modelId="{0BAB168A-96CD-4382-8D0B-00B7EDA1D183}" type="sibTrans" cxnId="{49BB2787-D795-4246-8C81-91927CA7CAE0}">
      <dgm:prSet phldrT="2" phldr="0"/>
      <dgm:spPr/>
      <dgm:t>
        <a:bodyPr/>
        <a:lstStyle/>
        <a:p>
          <a:r>
            <a:rPr lang="en-US"/>
            <a:t>2</a:t>
          </a:r>
        </a:p>
      </dgm:t>
    </dgm:pt>
    <dgm:pt modelId="{DA073332-8716-412A-8E97-A3058ED9312F}">
      <dgm:prSet/>
      <dgm:spPr/>
      <dgm:t>
        <a:bodyPr/>
        <a:lstStyle/>
        <a:p>
          <a:r>
            <a:rPr lang="en-US"/>
            <a:t>Write to stores asking them to bring business into the area </a:t>
          </a:r>
        </a:p>
      </dgm:t>
    </dgm:pt>
    <dgm:pt modelId="{D4A01495-D0A3-4D13-80A7-FEAB9FC836E0}" type="parTrans" cxnId="{0A26FE9A-0F05-4C88-A20A-B9D5C003E748}">
      <dgm:prSet/>
      <dgm:spPr/>
      <dgm:t>
        <a:bodyPr/>
        <a:lstStyle/>
        <a:p>
          <a:endParaRPr lang="en-US"/>
        </a:p>
      </dgm:t>
    </dgm:pt>
    <dgm:pt modelId="{61DACDE4-894F-4923-B8EF-E6001450A14E}" type="sibTrans" cxnId="{0A26FE9A-0F05-4C88-A20A-B9D5C003E748}">
      <dgm:prSet phldrT="3" phldr="0"/>
      <dgm:spPr/>
      <dgm:t>
        <a:bodyPr/>
        <a:lstStyle/>
        <a:p>
          <a:r>
            <a:rPr lang="en-US"/>
            <a:t>3</a:t>
          </a:r>
        </a:p>
      </dgm:t>
    </dgm:pt>
    <dgm:pt modelId="{490B4742-49A6-4491-88BE-A3688462F219}">
      <dgm:prSet/>
      <dgm:spPr/>
      <dgm:t>
        <a:bodyPr/>
        <a:lstStyle/>
        <a:p>
          <a:r>
            <a:rPr lang="en-US"/>
            <a:t>Help out your fellow neighbor by donating to a local food bank </a:t>
          </a:r>
        </a:p>
      </dgm:t>
    </dgm:pt>
    <dgm:pt modelId="{DCA0ED17-4DA5-445B-8F3B-072F9D2C95E1}" type="parTrans" cxnId="{2DD1101E-9218-4256-A3C2-2D320B7DE358}">
      <dgm:prSet/>
      <dgm:spPr/>
      <dgm:t>
        <a:bodyPr/>
        <a:lstStyle/>
        <a:p>
          <a:endParaRPr lang="en-US"/>
        </a:p>
      </dgm:t>
    </dgm:pt>
    <dgm:pt modelId="{86E5ECB9-3579-42B4-BC3E-2B09FFF7E72F}" type="sibTrans" cxnId="{2DD1101E-9218-4256-A3C2-2D320B7DE358}">
      <dgm:prSet phldrT="4" phldr="0"/>
      <dgm:spPr/>
      <dgm:t>
        <a:bodyPr/>
        <a:lstStyle/>
        <a:p>
          <a:r>
            <a:rPr lang="en-US"/>
            <a:t>4</a:t>
          </a:r>
        </a:p>
      </dgm:t>
    </dgm:pt>
    <dgm:pt modelId="{6FB39662-6582-4647-8C55-FA3C5CA19003}" type="pres">
      <dgm:prSet presAssocID="{D39C67D9-66E3-4D48-93A4-29598CE40277}" presName="Name0" presStyleCnt="0">
        <dgm:presLayoutVars>
          <dgm:animLvl val="lvl"/>
          <dgm:resizeHandles val="exact"/>
        </dgm:presLayoutVars>
      </dgm:prSet>
      <dgm:spPr/>
    </dgm:pt>
    <dgm:pt modelId="{BC5787DB-CB80-4710-8785-238FBE0B1D0E}" type="pres">
      <dgm:prSet presAssocID="{81ACCA8E-B3D4-4B1E-ABF7-387ABB618B82}" presName="compositeNode" presStyleCnt="0">
        <dgm:presLayoutVars>
          <dgm:bulletEnabled val="1"/>
        </dgm:presLayoutVars>
      </dgm:prSet>
      <dgm:spPr/>
    </dgm:pt>
    <dgm:pt modelId="{64739068-F493-484F-BE06-6E9991772A4F}" type="pres">
      <dgm:prSet presAssocID="{81ACCA8E-B3D4-4B1E-ABF7-387ABB618B82}" presName="bgRect" presStyleLbl="bgAccFollowNode1" presStyleIdx="0" presStyleCnt="4"/>
      <dgm:spPr/>
    </dgm:pt>
    <dgm:pt modelId="{6E1E52AD-C176-4F45-A81E-0F474F853727}" type="pres">
      <dgm:prSet presAssocID="{3A4A1B50-F5CB-4A67-BE9A-753BD4015FB4}" presName="sibTransNodeCircle" presStyleLbl="alignNode1" presStyleIdx="0" presStyleCnt="8">
        <dgm:presLayoutVars>
          <dgm:chMax val="0"/>
          <dgm:bulletEnabled/>
        </dgm:presLayoutVars>
      </dgm:prSet>
      <dgm:spPr/>
    </dgm:pt>
    <dgm:pt modelId="{BED8C4D0-F200-4CF1-A41B-0CD13B6C6BA2}" type="pres">
      <dgm:prSet presAssocID="{81ACCA8E-B3D4-4B1E-ABF7-387ABB618B82}" presName="bottomLine" presStyleLbl="alignNode1" presStyleIdx="1" presStyleCnt="8">
        <dgm:presLayoutVars/>
      </dgm:prSet>
      <dgm:spPr/>
    </dgm:pt>
    <dgm:pt modelId="{AF7F5E6D-4376-4D63-9E9D-871EC48F04E3}" type="pres">
      <dgm:prSet presAssocID="{81ACCA8E-B3D4-4B1E-ABF7-387ABB618B82}" presName="nodeText" presStyleLbl="bgAccFollowNode1" presStyleIdx="0" presStyleCnt="4">
        <dgm:presLayoutVars>
          <dgm:bulletEnabled val="1"/>
        </dgm:presLayoutVars>
      </dgm:prSet>
      <dgm:spPr/>
    </dgm:pt>
    <dgm:pt modelId="{ECA56E43-C60C-4C81-857E-C290BE48B0F6}" type="pres">
      <dgm:prSet presAssocID="{3A4A1B50-F5CB-4A67-BE9A-753BD4015FB4}" presName="sibTrans" presStyleCnt="0"/>
      <dgm:spPr/>
    </dgm:pt>
    <dgm:pt modelId="{F11C01DA-ECFD-4C0D-8D5E-66FD9B65AC51}" type="pres">
      <dgm:prSet presAssocID="{D2CAD49B-8CDE-4758-9148-40CC6467F9D5}" presName="compositeNode" presStyleCnt="0">
        <dgm:presLayoutVars>
          <dgm:bulletEnabled val="1"/>
        </dgm:presLayoutVars>
      </dgm:prSet>
      <dgm:spPr/>
    </dgm:pt>
    <dgm:pt modelId="{FFADFA8D-4F5E-4471-B90F-07601DF09A63}" type="pres">
      <dgm:prSet presAssocID="{D2CAD49B-8CDE-4758-9148-40CC6467F9D5}" presName="bgRect" presStyleLbl="bgAccFollowNode1" presStyleIdx="1" presStyleCnt="4"/>
      <dgm:spPr/>
    </dgm:pt>
    <dgm:pt modelId="{00E40E3C-0FA4-4EF1-96E7-7A53F3D66389}" type="pres">
      <dgm:prSet presAssocID="{0BAB168A-96CD-4382-8D0B-00B7EDA1D183}" presName="sibTransNodeCircle" presStyleLbl="alignNode1" presStyleIdx="2" presStyleCnt="8">
        <dgm:presLayoutVars>
          <dgm:chMax val="0"/>
          <dgm:bulletEnabled/>
        </dgm:presLayoutVars>
      </dgm:prSet>
      <dgm:spPr/>
    </dgm:pt>
    <dgm:pt modelId="{6BAA210F-4024-4C05-A01E-2F458AC70793}" type="pres">
      <dgm:prSet presAssocID="{D2CAD49B-8CDE-4758-9148-40CC6467F9D5}" presName="bottomLine" presStyleLbl="alignNode1" presStyleIdx="3" presStyleCnt="8">
        <dgm:presLayoutVars/>
      </dgm:prSet>
      <dgm:spPr/>
    </dgm:pt>
    <dgm:pt modelId="{36637142-F58C-4627-B605-C12970C7AED0}" type="pres">
      <dgm:prSet presAssocID="{D2CAD49B-8CDE-4758-9148-40CC6467F9D5}" presName="nodeText" presStyleLbl="bgAccFollowNode1" presStyleIdx="1" presStyleCnt="4">
        <dgm:presLayoutVars>
          <dgm:bulletEnabled val="1"/>
        </dgm:presLayoutVars>
      </dgm:prSet>
      <dgm:spPr/>
    </dgm:pt>
    <dgm:pt modelId="{014AC88A-838E-469B-B71D-46C57B71F94B}" type="pres">
      <dgm:prSet presAssocID="{0BAB168A-96CD-4382-8D0B-00B7EDA1D183}" presName="sibTrans" presStyleCnt="0"/>
      <dgm:spPr/>
    </dgm:pt>
    <dgm:pt modelId="{C6100200-F754-4040-8FF2-EA0A9AA75E02}" type="pres">
      <dgm:prSet presAssocID="{DA073332-8716-412A-8E97-A3058ED9312F}" presName="compositeNode" presStyleCnt="0">
        <dgm:presLayoutVars>
          <dgm:bulletEnabled val="1"/>
        </dgm:presLayoutVars>
      </dgm:prSet>
      <dgm:spPr/>
    </dgm:pt>
    <dgm:pt modelId="{06621163-EF46-4D31-80E5-6FBE64ED4A85}" type="pres">
      <dgm:prSet presAssocID="{DA073332-8716-412A-8E97-A3058ED9312F}" presName="bgRect" presStyleLbl="bgAccFollowNode1" presStyleIdx="2" presStyleCnt="4"/>
      <dgm:spPr/>
    </dgm:pt>
    <dgm:pt modelId="{484B4636-54B6-406A-BF97-81242F89F5AF}" type="pres">
      <dgm:prSet presAssocID="{61DACDE4-894F-4923-B8EF-E6001450A14E}" presName="sibTransNodeCircle" presStyleLbl="alignNode1" presStyleIdx="4" presStyleCnt="8">
        <dgm:presLayoutVars>
          <dgm:chMax val="0"/>
          <dgm:bulletEnabled/>
        </dgm:presLayoutVars>
      </dgm:prSet>
      <dgm:spPr/>
    </dgm:pt>
    <dgm:pt modelId="{41D0CB62-8988-4A6D-9437-EB5669A38828}" type="pres">
      <dgm:prSet presAssocID="{DA073332-8716-412A-8E97-A3058ED9312F}" presName="bottomLine" presStyleLbl="alignNode1" presStyleIdx="5" presStyleCnt="8">
        <dgm:presLayoutVars/>
      </dgm:prSet>
      <dgm:spPr/>
    </dgm:pt>
    <dgm:pt modelId="{7C2CF632-078C-452C-976A-45EEF43D0DB1}" type="pres">
      <dgm:prSet presAssocID="{DA073332-8716-412A-8E97-A3058ED9312F}" presName="nodeText" presStyleLbl="bgAccFollowNode1" presStyleIdx="2" presStyleCnt="4">
        <dgm:presLayoutVars>
          <dgm:bulletEnabled val="1"/>
        </dgm:presLayoutVars>
      </dgm:prSet>
      <dgm:spPr/>
    </dgm:pt>
    <dgm:pt modelId="{E849FFA9-8860-4FF6-BA2E-F22053FB0A28}" type="pres">
      <dgm:prSet presAssocID="{61DACDE4-894F-4923-B8EF-E6001450A14E}" presName="sibTrans" presStyleCnt="0"/>
      <dgm:spPr/>
    </dgm:pt>
    <dgm:pt modelId="{D098B5D2-6678-44E8-ACA5-B7CCC3A6225C}" type="pres">
      <dgm:prSet presAssocID="{490B4742-49A6-4491-88BE-A3688462F219}" presName="compositeNode" presStyleCnt="0">
        <dgm:presLayoutVars>
          <dgm:bulletEnabled val="1"/>
        </dgm:presLayoutVars>
      </dgm:prSet>
      <dgm:spPr/>
    </dgm:pt>
    <dgm:pt modelId="{03CAEE3A-6EC6-478B-8F1B-179A858F7DFF}" type="pres">
      <dgm:prSet presAssocID="{490B4742-49A6-4491-88BE-A3688462F219}" presName="bgRect" presStyleLbl="bgAccFollowNode1" presStyleIdx="3" presStyleCnt="4"/>
      <dgm:spPr/>
    </dgm:pt>
    <dgm:pt modelId="{55814A1E-F0EC-4A5E-B5BE-A2487F043C66}" type="pres">
      <dgm:prSet presAssocID="{86E5ECB9-3579-42B4-BC3E-2B09FFF7E72F}" presName="sibTransNodeCircle" presStyleLbl="alignNode1" presStyleIdx="6" presStyleCnt="8">
        <dgm:presLayoutVars>
          <dgm:chMax val="0"/>
          <dgm:bulletEnabled/>
        </dgm:presLayoutVars>
      </dgm:prSet>
      <dgm:spPr/>
    </dgm:pt>
    <dgm:pt modelId="{E9C5626F-0BEF-4B64-BCC0-6D26915AF39C}" type="pres">
      <dgm:prSet presAssocID="{490B4742-49A6-4491-88BE-A3688462F219}" presName="bottomLine" presStyleLbl="alignNode1" presStyleIdx="7" presStyleCnt="8">
        <dgm:presLayoutVars/>
      </dgm:prSet>
      <dgm:spPr/>
    </dgm:pt>
    <dgm:pt modelId="{03B2A2F1-2E37-4971-9857-994699BB174B}" type="pres">
      <dgm:prSet presAssocID="{490B4742-49A6-4491-88BE-A3688462F219}" presName="nodeText" presStyleLbl="bgAccFollowNode1" presStyleIdx="3" presStyleCnt="4">
        <dgm:presLayoutVars>
          <dgm:bulletEnabled val="1"/>
        </dgm:presLayoutVars>
      </dgm:prSet>
      <dgm:spPr/>
    </dgm:pt>
  </dgm:ptLst>
  <dgm:cxnLst>
    <dgm:cxn modelId="{DDD5961B-7417-4AFA-B6D6-35A6EEE8B9F4}" type="presOf" srcId="{D2CAD49B-8CDE-4758-9148-40CC6467F9D5}" destId="{FFADFA8D-4F5E-4471-B90F-07601DF09A63}" srcOrd="0" destOrd="0" presId="urn:microsoft.com/office/officeart/2016/7/layout/BasicLinearProcessNumbered"/>
    <dgm:cxn modelId="{2DD1101E-9218-4256-A3C2-2D320B7DE358}" srcId="{D39C67D9-66E3-4D48-93A4-29598CE40277}" destId="{490B4742-49A6-4491-88BE-A3688462F219}" srcOrd="3" destOrd="0" parTransId="{DCA0ED17-4DA5-445B-8F3B-072F9D2C95E1}" sibTransId="{86E5ECB9-3579-42B4-BC3E-2B09FFF7E72F}"/>
    <dgm:cxn modelId="{D3252228-E052-46D5-B506-2CC46CCC627C}" type="presOf" srcId="{3A4A1B50-F5CB-4A67-BE9A-753BD4015FB4}" destId="{6E1E52AD-C176-4F45-A81E-0F474F853727}" srcOrd="0" destOrd="0" presId="urn:microsoft.com/office/officeart/2016/7/layout/BasicLinearProcessNumbered"/>
    <dgm:cxn modelId="{69DEEB37-C0DE-4E2A-8439-542E5D49B014}" type="presOf" srcId="{490B4742-49A6-4491-88BE-A3688462F219}" destId="{03B2A2F1-2E37-4971-9857-994699BB174B}" srcOrd="1" destOrd="0" presId="urn:microsoft.com/office/officeart/2016/7/layout/BasicLinearProcessNumbered"/>
    <dgm:cxn modelId="{700F7E3C-6CA0-464C-B809-CC666161BFAA}" type="presOf" srcId="{86E5ECB9-3579-42B4-BC3E-2B09FFF7E72F}" destId="{55814A1E-F0EC-4A5E-B5BE-A2487F043C66}" srcOrd="0" destOrd="0" presId="urn:microsoft.com/office/officeart/2016/7/layout/BasicLinearProcessNumbered"/>
    <dgm:cxn modelId="{69AAB63D-ABF7-44DB-8C65-BEACAC3006D7}" type="presOf" srcId="{D2CAD49B-8CDE-4758-9148-40CC6467F9D5}" destId="{36637142-F58C-4627-B605-C12970C7AED0}" srcOrd="1" destOrd="0" presId="urn:microsoft.com/office/officeart/2016/7/layout/BasicLinearProcessNumbered"/>
    <dgm:cxn modelId="{34A03D5D-6FE1-44BE-B9EE-D9731D95B47C}" type="presOf" srcId="{0BAB168A-96CD-4382-8D0B-00B7EDA1D183}" destId="{00E40E3C-0FA4-4EF1-96E7-7A53F3D66389}" srcOrd="0" destOrd="0" presId="urn:microsoft.com/office/officeart/2016/7/layout/BasicLinearProcessNumbered"/>
    <dgm:cxn modelId="{792EFA6A-26D4-48AE-AD06-1D6797012464}" type="presOf" srcId="{DA073332-8716-412A-8E97-A3058ED9312F}" destId="{06621163-EF46-4D31-80E5-6FBE64ED4A85}" srcOrd="0" destOrd="0" presId="urn:microsoft.com/office/officeart/2016/7/layout/BasicLinearProcessNumbered"/>
    <dgm:cxn modelId="{11540673-E454-43A2-B3B1-3BE8C4B57A3C}" type="presOf" srcId="{D39C67D9-66E3-4D48-93A4-29598CE40277}" destId="{6FB39662-6582-4647-8C55-FA3C5CA19003}" srcOrd="0" destOrd="0" presId="urn:microsoft.com/office/officeart/2016/7/layout/BasicLinearProcessNumbered"/>
    <dgm:cxn modelId="{C1BCC486-9EE5-448F-B50F-D0BC44BCB4E2}" type="presOf" srcId="{81ACCA8E-B3D4-4B1E-ABF7-387ABB618B82}" destId="{64739068-F493-484F-BE06-6E9991772A4F}" srcOrd="0" destOrd="0" presId="urn:microsoft.com/office/officeart/2016/7/layout/BasicLinearProcessNumbered"/>
    <dgm:cxn modelId="{49BB2787-D795-4246-8C81-91927CA7CAE0}" srcId="{D39C67D9-66E3-4D48-93A4-29598CE40277}" destId="{D2CAD49B-8CDE-4758-9148-40CC6467F9D5}" srcOrd="1" destOrd="0" parTransId="{77205B33-1560-4E6B-9414-AD8A247C99FF}" sibTransId="{0BAB168A-96CD-4382-8D0B-00B7EDA1D183}"/>
    <dgm:cxn modelId="{CB5B7C8B-82E6-4469-9C48-2982D73FD57B}" type="presOf" srcId="{61DACDE4-894F-4923-B8EF-E6001450A14E}" destId="{484B4636-54B6-406A-BF97-81242F89F5AF}" srcOrd="0" destOrd="0" presId="urn:microsoft.com/office/officeart/2016/7/layout/BasicLinearProcessNumbered"/>
    <dgm:cxn modelId="{0A26FE9A-0F05-4C88-A20A-B9D5C003E748}" srcId="{D39C67D9-66E3-4D48-93A4-29598CE40277}" destId="{DA073332-8716-412A-8E97-A3058ED9312F}" srcOrd="2" destOrd="0" parTransId="{D4A01495-D0A3-4D13-80A7-FEAB9FC836E0}" sibTransId="{61DACDE4-894F-4923-B8EF-E6001450A14E}"/>
    <dgm:cxn modelId="{AD7AC5A1-0ED5-4557-BCA2-1863D59C249B}" type="presOf" srcId="{DA073332-8716-412A-8E97-A3058ED9312F}" destId="{7C2CF632-078C-452C-976A-45EEF43D0DB1}" srcOrd="1" destOrd="0" presId="urn:microsoft.com/office/officeart/2016/7/layout/BasicLinearProcessNumbered"/>
    <dgm:cxn modelId="{DE7E3EB8-CCCA-46C0-B88F-505E1FE97841}" type="presOf" srcId="{490B4742-49A6-4491-88BE-A3688462F219}" destId="{03CAEE3A-6EC6-478B-8F1B-179A858F7DFF}" srcOrd="0" destOrd="0" presId="urn:microsoft.com/office/officeart/2016/7/layout/BasicLinearProcessNumbered"/>
    <dgm:cxn modelId="{9B9252BC-4D3F-40E0-B40D-289E80369FE6}" type="presOf" srcId="{81ACCA8E-B3D4-4B1E-ABF7-387ABB618B82}" destId="{AF7F5E6D-4376-4D63-9E9D-871EC48F04E3}" srcOrd="1" destOrd="0" presId="urn:microsoft.com/office/officeart/2016/7/layout/BasicLinearProcessNumbered"/>
    <dgm:cxn modelId="{F1CBE7C1-1A4E-4291-A055-96EF6219F526}" srcId="{D39C67D9-66E3-4D48-93A4-29598CE40277}" destId="{81ACCA8E-B3D4-4B1E-ABF7-387ABB618B82}" srcOrd="0" destOrd="0" parTransId="{97E8E3AC-D39E-489C-AC57-511BBE173654}" sibTransId="{3A4A1B50-F5CB-4A67-BE9A-753BD4015FB4}"/>
    <dgm:cxn modelId="{452C436A-F957-49B4-888C-CB3B8245D54A}" type="presParOf" srcId="{6FB39662-6582-4647-8C55-FA3C5CA19003}" destId="{BC5787DB-CB80-4710-8785-238FBE0B1D0E}" srcOrd="0" destOrd="0" presId="urn:microsoft.com/office/officeart/2016/7/layout/BasicLinearProcessNumbered"/>
    <dgm:cxn modelId="{9F8FC94E-4975-48B7-B2D7-F2C3B181308A}" type="presParOf" srcId="{BC5787DB-CB80-4710-8785-238FBE0B1D0E}" destId="{64739068-F493-484F-BE06-6E9991772A4F}" srcOrd="0" destOrd="0" presId="urn:microsoft.com/office/officeart/2016/7/layout/BasicLinearProcessNumbered"/>
    <dgm:cxn modelId="{E5797DE0-40F8-4B2A-8DFE-BDC9D3A701A3}" type="presParOf" srcId="{BC5787DB-CB80-4710-8785-238FBE0B1D0E}" destId="{6E1E52AD-C176-4F45-A81E-0F474F853727}" srcOrd="1" destOrd="0" presId="urn:microsoft.com/office/officeart/2016/7/layout/BasicLinearProcessNumbered"/>
    <dgm:cxn modelId="{6554480B-EA09-4244-BACE-2E84AE69557D}" type="presParOf" srcId="{BC5787DB-CB80-4710-8785-238FBE0B1D0E}" destId="{BED8C4D0-F200-4CF1-A41B-0CD13B6C6BA2}" srcOrd="2" destOrd="0" presId="urn:microsoft.com/office/officeart/2016/7/layout/BasicLinearProcessNumbered"/>
    <dgm:cxn modelId="{1BCE2E26-AAF5-43E7-9DBD-F7CE521FAAA0}" type="presParOf" srcId="{BC5787DB-CB80-4710-8785-238FBE0B1D0E}" destId="{AF7F5E6D-4376-4D63-9E9D-871EC48F04E3}" srcOrd="3" destOrd="0" presId="urn:microsoft.com/office/officeart/2016/7/layout/BasicLinearProcessNumbered"/>
    <dgm:cxn modelId="{769877AC-8B1C-42D2-8869-B5BAAA028765}" type="presParOf" srcId="{6FB39662-6582-4647-8C55-FA3C5CA19003}" destId="{ECA56E43-C60C-4C81-857E-C290BE48B0F6}" srcOrd="1" destOrd="0" presId="urn:microsoft.com/office/officeart/2016/7/layout/BasicLinearProcessNumbered"/>
    <dgm:cxn modelId="{FE488F18-0915-496D-99AD-D6DFB86023D0}" type="presParOf" srcId="{6FB39662-6582-4647-8C55-FA3C5CA19003}" destId="{F11C01DA-ECFD-4C0D-8D5E-66FD9B65AC51}" srcOrd="2" destOrd="0" presId="urn:microsoft.com/office/officeart/2016/7/layout/BasicLinearProcessNumbered"/>
    <dgm:cxn modelId="{0B3CF2CB-D401-4F7A-8949-B05DFB0BB618}" type="presParOf" srcId="{F11C01DA-ECFD-4C0D-8D5E-66FD9B65AC51}" destId="{FFADFA8D-4F5E-4471-B90F-07601DF09A63}" srcOrd="0" destOrd="0" presId="urn:microsoft.com/office/officeart/2016/7/layout/BasicLinearProcessNumbered"/>
    <dgm:cxn modelId="{D5056513-D418-48F0-B57A-5E183058358B}" type="presParOf" srcId="{F11C01DA-ECFD-4C0D-8D5E-66FD9B65AC51}" destId="{00E40E3C-0FA4-4EF1-96E7-7A53F3D66389}" srcOrd="1" destOrd="0" presId="urn:microsoft.com/office/officeart/2016/7/layout/BasicLinearProcessNumbered"/>
    <dgm:cxn modelId="{CE4365FA-3C59-4DE0-8EC5-F55F9276F156}" type="presParOf" srcId="{F11C01DA-ECFD-4C0D-8D5E-66FD9B65AC51}" destId="{6BAA210F-4024-4C05-A01E-2F458AC70793}" srcOrd="2" destOrd="0" presId="urn:microsoft.com/office/officeart/2016/7/layout/BasicLinearProcessNumbered"/>
    <dgm:cxn modelId="{2246B1B2-84F8-48BC-B3B0-6628DB090049}" type="presParOf" srcId="{F11C01DA-ECFD-4C0D-8D5E-66FD9B65AC51}" destId="{36637142-F58C-4627-B605-C12970C7AED0}" srcOrd="3" destOrd="0" presId="urn:microsoft.com/office/officeart/2016/7/layout/BasicLinearProcessNumbered"/>
    <dgm:cxn modelId="{BB6D22D5-42AD-4508-87D4-86F912251705}" type="presParOf" srcId="{6FB39662-6582-4647-8C55-FA3C5CA19003}" destId="{014AC88A-838E-469B-B71D-46C57B71F94B}" srcOrd="3" destOrd="0" presId="urn:microsoft.com/office/officeart/2016/7/layout/BasicLinearProcessNumbered"/>
    <dgm:cxn modelId="{4166DDC5-79D3-4718-AB15-69B7B2CB803E}" type="presParOf" srcId="{6FB39662-6582-4647-8C55-FA3C5CA19003}" destId="{C6100200-F754-4040-8FF2-EA0A9AA75E02}" srcOrd="4" destOrd="0" presId="urn:microsoft.com/office/officeart/2016/7/layout/BasicLinearProcessNumbered"/>
    <dgm:cxn modelId="{84C4BC25-307A-46B5-9D8B-DB1F01C17618}" type="presParOf" srcId="{C6100200-F754-4040-8FF2-EA0A9AA75E02}" destId="{06621163-EF46-4D31-80E5-6FBE64ED4A85}" srcOrd="0" destOrd="0" presId="urn:microsoft.com/office/officeart/2016/7/layout/BasicLinearProcessNumbered"/>
    <dgm:cxn modelId="{780C4962-BA40-4649-A773-A5A6630A440E}" type="presParOf" srcId="{C6100200-F754-4040-8FF2-EA0A9AA75E02}" destId="{484B4636-54B6-406A-BF97-81242F89F5AF}" srcOrd="1" destOrd="0" presId="urn:microsoft.com/office/officeart/2016/7/layout/BasicLinearProcessNumbered"/>
    <dgm:cxn modelId="{C9E0B75D-3CEE-44F8-9C44-074CBE0B2E78}" type="presParOf" srcId="{C6100200-F754-4040-8FF2-EA0A9AA75E02}" destId="{41D0CB62-8988-4A6D-9437-EB5669A38828}" srcOrd="2" destOrd="0" presId="urn:microsoft.com/office/officeart/2016/7/layout/BasicLinearProcessNumbered"/>
    <dgm:cxn modelId="{C8421A03-3D9F-4A6A-9B1F-C759752C21FC}" type="presParOf" srcId="{C6100200-F754-4040-8FF2-EA0A9AA75E02}" destId="{7C2CF632-078C-452C-976A-45EEF43D0DB1}" srcOrd="3" destOrd="0" presId="urn:microsoft.com/office/officeart/2016/7/layout/BasicLinearProcessNumbered"/>
    <dgm:cxn modelId="{1F62733A-6651-4AFA-AA96-B858083FBE49}" type="presParOf" srcId="{6FB39662-6582-4647-8C55-FA3C5CA19003}" destId="{E849FFA9-8860-4FF6-BA2E-F22053FB0A28}" srcOrd="5" destOrd="0" presId="urn:microsoft.com/office/officeart/2016/7/layout/BasicLinearProcessNumbered"/>
    <dgm:cxn modelId="{E95CD4FB-A0FE-4D42-810D-BF93A5450729}" type="presParOf" srcId="{6FB39662-6582-4647-8C55-FA3C5CA19003}" destId="{D098B5D2-6678-44E8-ACA5-B7CCC3A6225C}" srcOrd="6" destOrd="0" presId="urn:microsoft.com/office/officeart/2016/7/layout/BasicLinearProcessNumbered"/>
    <dgm:cxn modelId="{36CB73D7-C440-4CDE-91E9-E912240F3BE6}" type="presParOf" srcId="{D098B5D2-6678-44E8-ACA5-B7CCC3A6225C}" destId="{03CAEE3A-6EC6-478B-8F1B-179A858F7DFF}" srcOrd="0" destOrd="0" presId="urn:microsoft.com/office/officeart/2016/7/layout/BasicLinearProcessNumbered"/>
    <dgm:cxn modelId="{7154CBCE-8805-4F34-8270-A3E7477495F5}" type="presParOf" srcId="{D098B5D2-6678-44E8-ACA5-B7CCC3A6225C}" destId="{55814A1E-F0EC-4A5E-B5BE-A2487F043C66}" srcOrd="1" destOrd="0" presId="urn:microsoft.com/office/officeart/2016/7/layout/BasicLinearProcessNumbered"/>
    <dgm:cxn modelId="{390249FB-2A4B-48A6-A5B0-DFB516B8C364}" type="presParOf" srcId="{D098B5D2-6678-44E8-ACA5-B7CCC3A6225C}" destId="{E9C5626F-0BEF-4B64-BCC0-6D26915AF39C}" srcOrd="2" destOrd="0" presId="urn:microsoft.com/office/officeart/2016/7/layout/BasicLinearProcessNumbered"/>
    <dgm:cxn modelId="{B04C9090-D6DC-4444-8C2A-86739ED6D481}" type="presParOf" srcId="{D098B5D2-6678-44E8-ACA5-B7CCC3A6225C}" destId="{03B2A2F1-2E37-4971-9857-994699BB174B}" srcOrd="3" destOrd="0" presId="urn:microsoft.com/office/officeart/2016/7/layout/BasicLinearProcessNumbered"/>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39068-F493-484F-BE06-6E9991772A4F}">
      <dsp:nvSpPr>
        <dsp:cNvPr id="0" name=""/>
        <dsp:cNvSpPr/>
      </dsp:nvSpPr>
      <dsp:spPr>
        <a:xfrm>
          <a:off x="2946" y="172467"/>
          <a:ext cx="2337792" cy="327290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800100">
            <a:lnSpc>
              <a:spcPct val="90000"/>
            </a:lnSpc>
            <a:spcBef>
              <a:spcPct val="0"/>
            </a:spcBef>
            <a:spcAft>
              <a:spcPct val="35000"/>
            </a:spcAft>
            <a:buNone/>
          </a:pPr>
          <a:r>
            <a:rPr lang="en-US" sz="1800" kern="1200"/>
            <a:t>One may want to complete the US Census form so more stores can move into the area </a:t>
          </a:r>
        </a:p>
      </dsp:txBody>
      <dsp:txXfrm>
        <a:off x="2946" y="1416173"/>
        <a:ext cx="2337792" cy="1963745"/>
      </dsp:txXfrm>
    </dsp:sp>
    <dsp:sp modelId="{6E1E52AD-C176-4F45-A81E-0F474F853727}">
      <dsp:nvSpPr>
        <dsp:cNvPr id="0" name=""/>
        <dsp:cNvSpPr/>
      </dsp:nvSpPr>
      <dsp:spPr>
        <a:xfrm>
          <a:off x="680906" y="499758"/>
          <a:ext cx="981872" cy="98187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24698" y="643550"/>
        <a:ext cx="694288" cy="694288"/>
      </dsp:txXfrm>
    </dsp:sp>
    <dsp:sp modelId="{BED8C4D0-F200-4CF1-A41B-0CD13B6C6BA2}">
      <dsp:nvSpPr>
        <dsp:cNvPr id="0" name=""/>
        <dsp:cNvSpPr/>
      </dsp:nvSpPr>
      <dsp:spPr>
        <a:xfrm>
          <a:off x="2946" y="3445305"/>
          <a:ext cx="2337792" cy="72"/>
        </a:xfrm>
        <a:prstGeom prst="rect">
          <a:avLst/>
        </a:prstGeom>
        <a:solidFill>
          <a:schemeClr val="accent2">
            <a:hueOff val="170800"/>
            <a:satOff val="105"/>
            <a:lumOff val="1373"/>
            <a:alphaOff val="0"/>
          </a:schemeClr>
        </a:solidFill>
        <a:ln w="12700" cap="flat" cmpd="sng" algn="ctr">
          <a:solidFill>
            <a:schemeClr val="accent2">
              <a:hueOff val="170800"/>
              <a:satOff val="105"/>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ADFA8D-4F5E-4471-B90F-07601DF09A63}">
      <dsp:nvSpPr>
        <dsp:cNvPr id="0" name=""/>
        <dsp:cNvSpPr/>
      </dsp:nvSpPr>
      <dsp:spPr>
        <a:xfrm>
          <a:off x="2574518" y="172467"/>
          <a:ext cx="2337792" cy="3272909"/>
        </a:xfrm>
        <a:prstGeom prst="rect">
          <a:avLst/>
        </a:prstGeom>
        <a:solidFill>
          <a:schemeClr val="accent2">
            <a:tint val="40000"/>
            <a:alpha val="90000"/>
            <a:hueOff val="529424"/>
            <a:satOff val="1594"/>
            <a:lumOff val="462"/>
            <a:alphaOff val="0"/>
          </a:schemeClr>
        </a:solidFill>
        <a:ln w="12700" cap="flat" cmpd="sng" algn="ctr">
          <a:solidFill>
            <a:schemeClr val="accent2">
              <a:tint val="40000"/>
              <a:alpha val="90000"/>
              <a:hueOff val="529424"/>
              <a:satOff val="1594"/>
              <a:lumOff val="4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800100">
            <a:lnSpc>
              <a:spcPct val="90000"/>
            </a:lnSpc>
            <a:spcBef>
              <a:spcPct val="0"/>
            </a:spcBef>
            <a:spcAft>
              <a:spcPct val="35000"/>
            </a:spcAft>
            <a:buNone/>
          </a:pPr>
          <a:r>
            <a:rPr lang="en-US" sz="1800" kern="1200"/>
            <a:t>Notify your local government </a:t>
          </a:r>
        </a:p>
      </dsp:txBody>
      <dsp:txXfrm>
        <a:off x="2574518" y="1416173"/>
        <a:ext cx="2337792" cy="1963745"/>
      </dsp:txXfrm>
    </dsp:sp>
    <dsp:sp modelId="{00E40E3C-0FA4-4EF1-96E7-7A53F3D66389}">
      <dsp:nvSpPr>
        <dsp:cNvPr id="0" name=""/>
        <dsp:cNvSpPr/>
      </dsp:nvSpPr>
      <dsp:spPr>
        <a:xfrm>
          <a:off x="3252477" y="499758"/>
          <a:ext cx="981872" cy="981872"/>
        </a:xfrm>
        <a:prstGeom prst="ellipse">
          <a:avLst/>
        </a:prstGeom>
        <a:solidFill>
          <a:schemeClr val="accent2">
            <a:hueOff val="341600"/>
            <a:satOff val="210"/>
            <a:lumOff val="2745"/>
            <a:alphaOff val="0"/>
          </a:schemeClr>
        </a:solidFill>
        <a:ln w="12700" cap="flat" cmpd="sng" algn="ctr">
          <a:solidFill>
            <a:schemeClr val="accent2">
              <a:hueOff val="341600"/>
              <a:satOff val="21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396269" y="643550"/>
        <a:ext cx="694288" cy="694288"/>
      </dsp:txXfrm>
    </dsp:sp>
    <dsp:sp modelId="{6BAA210F-4024-4C05-A01E-2F458AC70793}">
      <dsp:nvSpPr>
        <dsp:cNvPr id="0" name=""/>
        <dsp:cNvSpPr/>
      </dsp:nvSpPr>
      <dsp:spPr>
        <a:xfrm>
          <a:off x="2574518" y="3445305"/>
          <a:ext cx="2337792" cy="72"/>
        </a:xfrm>
        <a:prstGeom prst="rect">
          <a:avLst/>
        </a:prstGeom>
        <a:solidFill>
          <a:schemeClr val="accent2">
            <a:hueOff val="512400"/>
            <a:satOff val="315"/>
            <a:lumOff val="4118"/>
            <a:alphaOff val="0"/>
          </a:schemeClr>
        </a:solidFill>
        <a:ln w="12700" cap="flat" cmpd="sng" algn="ctr">
          <a:solidFill>
            <a:schemeClr val="accent2">
              <a:hueOff val="512400"/>
              <a:satOff val="315"/>
              <a:lumOff val="41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621163-EF46-4D31-80E5-6FBE64ED4A85}">
      <dsp:nvSpPr>
        <dsp:cNvPr id="0" name=""/>
        <dsp:cNvSpPr/>
      </dsp:nvSpPr>
      <dsp:spPr>
        <a:xfrm>
          <a:off x="5146089" y="172467"/>
          <a:ext cx="2337792" cy="3272909"/>
        </a:xfrm>
        <a:prstGeom prst="rect">
          <a:avLst/>
        </a:prstGeom>
        <a:solidFill>
          <a:schemeClr val="accent2">
            <a:tint val="40000"/>
            <a:alpha val="90000"/>
            <a:hueOff val="1058847"/>
            <a:satOff val="3189"/>
            <a:lumOff val="925"/>
            <a:alphaOff val="0"/>
          </a:schemeClr>
        </a:solidFill>
        <a:ln w="12700" cap="flat" cmpd="sng" algn="ctr">
          <a:solidFill>
            <a:schemeClr val="accent2">
              <a:tint val="40000"/>
              <a:alpha val="90000"/>
              <a:hueOff val="1058847"/>
              <a:satOff val="3189"/>
              <a:lumOff val="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800100">
            <a:lnSpc>
              <a:spcPct val="90000"/>
            </a:lnSpc>
            <a:spcBef>
              <a:spcPct val="0"/>
            </a:spcBef>
            <a:spcAft>
              <a:spcPct val="35000"/>
            </a:spcAft>
            <a:buNone/>
          </a:pPr>
          <a:r>
            <a:rPr lang="en-US" sz="1800" kern="1200"/>
            <a:t>Write to stores asking them to bring business into the area </a:t>
          </a:r>
        </a:p>
      </dsp:txBody>
      <dsp:txXfrm>
        <a:off x="5146089" y="1416173"/>
        <a:ext cx="2337792" cy="1963745"/>
      </dsp:txXfrm>
    </dsp:sp>
    <dsp:sp modelId="{484B4636-54B6-406A-BF97-81242F89F5AF}">
      <dsp:nvSpPr>
        <dsp:cNvPr id="0" name=""/>
        <dsp:cNvSpPr/>
      </dsp:nvSpPr>
      <dsp:spPr>
        <a:xfrm>
          <a:off x="5824049" y="499758"/>
          <a:ext cx="981872" cy="981872"/>
        </a:xfrm>
        <a:prstGeom prst="ellipse">
          <a:avLst/>
        </a:prstGeom>
        <a:solidFill>
          <a:schemeClr val="accent2">
            <a:hueOff val="683199"/>
            <a:satOff val="420"/>
            <a:lumOff val="5490"/>
            <a:alphaOff val="0"/>
          </a:schemeClr>
        </a:solidFill>
        <a:ln w="12700" cap="flat" cmpd="sng" algn="ctr">
          <a:solidFill>
            <a:schemeClr val="accent2">
              <a:hueOff val="683199"/>
              <a:satOff val="420"/>
              <a:lumOff val="549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5967841" y="643550"/>
        <a:ext cx="694288" cy="694288"/>
      </dsp:txXfrm>
    </dsp:sp>
    <dsp:sp modelId="{41D0CB62-8988-4A6D-9437-EB5669A38828}">
      <dsp:nvSpPr>
        <dsp:cNvPr id="0" name=""/>
        <dsp:cNvSpPr/>
      </dsp:nvSpPr>
      <dsp:spPr>
        <a:xfrm>
          <a:off x="5146089" y="3445305"/>
          <a:ext cx="2337792" cy="72"/>
        </a:xfrm>
        <a:prstGeom prst="rect">
          <a:avLst/>
        </a:prstGeom>
        <a:solidFill>
          <a:schemeClr val="accent2">
            <a:hueOff val="853999"/>
            <a:satOff val="525"/>
            <a:lumOff val="6863"/>
            <a:alphaOff val="0"/>
          </a:schemeClr>
        </a:solidFill>
        <a:ln w="12700" cap="flat" cmpd="sng" algn="ctr">
          <a:solidFill>
            <a:schemeClr val="accent2">
              <a:hueOff val="853999"/>
              <a:satOff val="525"/>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CAEE3A-6EC6-478B-8F1B-179A858F7DFF}">
      <dsp:nvSpPr>
        <dsp:cNvPr id="0" name=""/>
        <dsp:cNvSpPr/>
      </dsp:nvSpPr>
      <dsp:spPr>
        <a:xfrm>
          <a:off x="7717661" y="172467"/>
          <a:ext cx="2337792" cy="3272909"/>
        </a:xfrm>
        <a:prstGeom prst="rect">
          <a:avLst/>
        </a:prstGeom>
        <a:solidFill>
          <a:schemeClr val="accent2">
            <a:tint val="40000"/>
            <a:alpha val="90000"/>
            <a:hueOff val="1588271"/>
            <a:satOff val="4783"/>
            <a:lumOff val="1387"/>
            <a:alphaOff val="0"/>
          </a:schemeClr>
        </a:solidFill>
        <a:ln w="12700" cap="flat" cmpd="sng" algn="ctr">
          <a:solidFill>
            <a:schemeClr val="accent2">
              <a:tint val="40000"/>
              <a:alpha val="90000"/>
              <a:hueOff val="1588271"/>
              <a:satOff val="4783"/>
              <a:lumOff val="138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800100">
            <a:lnSpc>
              <a:spcPct val="90000"/>
            </a:lnSpc>
            <a:spcBef>
              <a:spcPct val="0"/>
            </a:spcBef>
            <a:spcAft>
              <a:spcPct val="35000"/>
            </a:spcAft>
            <a:buNone/>
          </a:pPr>
          <a:r>
            <a:rPr lang="en-US" sz="1800" kern="1200"/>
            <a:t>Help out your fellow neighbor by donating to a local food bank </a:t>
          </a:r>
        </a:p>
      </dsp:txBody>
      <dsp:txXfrm>
        <a:off x="7717661" y="1416173"/>
        <a:ext cx="2337792" cy="1963745"/>
      </dsp:txXfrm>
    </dsp:sp>
    <dsp:sp modelId="{55814A1E-F0EC-4A5E-B5BE-A2487F043C66}">
      <dsp:nvSpPr>
        <dsp:cNvPr id="0" name=""/>
        <dsp:cNvSpPr/>
      </dsp:nvSpPr>
      <dsp:spPr>
        <a:xfrm>
          <a:off x="8395620" y="499758"/>
          <a:ext cx="981872" cy="981872"/>
        </a:xfrm>
        <a:prstGeom prst="ellipse">
          <a:avLst/>
        </a:prstGeom>
        <a:solidFill>
          <a:schemeClr val="accent2">
            <a:hueOff val="1024799"/>
            <a:satOff val="630"/>
            <a:lumOff val="8235"/>
            <a:alphaOff val="0"/>
          </a:schemeClr>
        </a:solidFill>
        <a:ln w="12700" cap="flat" cmpd="sng" algn="ctr">
          <a:solidFill>
            <a:schemeClr val="accent2">
              <a:hueOff val="1024799"/>
              <a:satOff val="630"/>
              <a:lumOff val="82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539412" y="643550"/>
        <a:ext cx="694288" cy="694288"/>
      </dsp:txXfrm>
    </dsp:sp>
    <dsp:sp modelId="{E9C5626F-0BEF-4B64-BCC0-6D26915AF39C}">
      <dsp:nvSpPr>
        <dsp:cNvPr id="0" name=""/>
        <dsp:cNvSpPr/>
      </dsp:nvSpPr>
      <dsp:spPr>
        <a:xfrm>
          <a:off x="7717661" y="3445305"/>
          <a:ext cx="2337792" cy="72"/>
        </a:xfrm>
        <a:prstGeom prst="rect">
          <a:avLst/>
        </a:prstGeom>
        <a:solidFill>
          <a:schemeClr val="accent2">
            <a:hueOff val="1195599"/>
            <a:satOff val="735"/>
            <a:lumOff val="9608"/>
            <a:alphaOff val="0"/>
          </a:schemeClr>
        </a:solidFill>
        <a:ln w="12700" cap="flat" cmpd="sng" algn="ctr">
          <a:solidFill>
            <a:schemeClr val="accent2">
              <a:hueOff val="1195599"/>
              <a:satOff val="735"/>
              <a:lumOff val="96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83448B07-2C06-4CF2-8E91-F7385E71E2CB}" type="datetimeFigureOut">
              <a:rPr lang="en-US" dirty="0"/>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863900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81069D4-B020-4602-B87C-B094679675DF}" type="datetimeFigureOut">
              <a:rPr lang="en-US" dirty="0"/>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29081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6C11EA-3D59-4DFE-9385-0A032B3191AF}" type="datetimeFigureOut">
              <a:rPr lang="en-US" dirty="0"/>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29927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89409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93999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05776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69605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28282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77196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63816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7415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04936D4-0671-4B70-A95D-BFBC9A35DA5B}" type="datetimeFigureOut">
              <a:rPr lang="en-US" dirty="0"/>
              <a:t>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37517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6130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98150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50169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1/7/2021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0364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US" dirty="0"/>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DD67DAC-232D-4042-B5C0-E64770A42A28}" type="datetimeFigureOut">
              <a:rPr lang="en-US" dirty="0"/>
              <a:t>1/7/2021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5628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ECECD2C-79BD-4B90-B3FA-E3B19B3FF97B}" type="datetimeFigureOut">
              <a:rPr lang="en-US" dirty="0"/>
              <a:t>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5383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9E9FDB6-7A26-4DBB-9BB0-088C0534314D}" type="datetimeFigureOut">
              <a:rPr lang="en-US" dirty="0"/>
              <a:t>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1387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2E7C72F-E0F0-449A-A903-6D7865ED3EFA}" type="datetimeFigureOut">
              <a:rPr lang="en-US" dirty="0"/>
              <a:t>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6835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1207D-C9F3-42EA-960B-DC9955B358C7}" type="datetimeFigureOut">
              <a:rPr lang="en-US" dirty="0"/>
              <a:t>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71010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dirty="0"/>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8827A6-8947-4115-8D9E-E89B1EC0518D}" type="datetimeFigureOut">
              <a:rPr lang="en-US" dirty="0"/>
              <a:t>1/7/2021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21872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dirty="0"/>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D460A6F-F31A-4CA3-B222-0B3C224FF998}" type="datetimeFigureOut">
              <a:rPr lang="en-US" dirty="0"/>
              <a:t>1/7/2021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86245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48A1663-7765-4EF4-B97F-A02E70C6265E}" type="datetimeFigureOut">
              <a:rPr lang="en-US" dirty="0"/>
              <a:t>1/7/2021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9963796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ftr="0" dt="0"/>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1/7/2021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702621299"/>
      </p:ext>
    </p:extLst>
  </p:cSld>
  <p:clrMap bg1="lt1" tx1="dk1" bg2="lt2" tx2="dk2" accent1="accent1" accent2="accent2" accent3="accent3" accent4="accent4" accent5="accent5" accent6="accent6" hlink="hlink" folHlink="folHlink"/>
  <p:sldLayoutIdLst>
    <p:sldLayoutId id="2147483684" r:id="rId1"/>
    <p:sldLayoutId id="2147483683" r:id="rId2"/>
    <p:sldLayoutId id="2147483682" r:id="rId3"/>
    <p:sldLayoutId id="2147483681" r:id="rId4"/>
    <p:sldLayoutId id="2147483680" r:id="rId5"/>
    <p:sldLayoutId id="2147483679" r:id="rId6"/>
    <p:sldLayoutId id="2147483678" r:id="rId7"/>
    <p:sldLayoutId id="2147483677" r:id="rId8"/>
    <p:sldLayoutId id="2147483676" r:id="rId9"/>
    <p:sldLayoutId id="2147483675" r:id="rId10"/>
    <p:sldLayoutId id="2147483673" r:id="rId11"/>
    <p:sldLayoutId id="2147483674"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0.jpeg"/><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7.jpe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4.jpeg"/><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9.jpeg"/><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microsoft.com/office/2007/relationships/hdphoto" Target="../media/hdphoto1.wdp"/><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diagramData" Target="../diagrams/data1.xml"/><Relationship Id="rId5" Type="http://schemas.microsoft.com/office/2007/relationships/hdphoto" Target="../media/hdphoto2.wdp"/><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30.jpeg"/><Relationship Id="rId5" Type="http://schemas.microsoft.com/office/2007/relationships/hdphoto" Target="../media/hdphoto1.wdp"/><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31.jpeg"/><Relationship Id="rId5" Type="http://schemas.microsoft.com/office/2007/relationships/hdphoto" Target="../media/hdphoto1.wdp"/><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ata.census.gov/cedsci/" TargetMode="External"/><Relationship Id="rId2" Type="http://schemas.openxmlformats.org/officeDocument/2006/relationships/hyperlink" Target="https://data.nashville.gov/Education/Metro-Nashville-Public-Schools-Open-Data/dfdd-wpcd" TargetMode="External"/><Relationship Id="rId1" Type="http://schemas.openxmlformats.org/officeDocument/2006/relationships/slideLayout" Target="../slideLayouts/slideLayout2.xml"/><Relationship Id="rId5" Type="http://schemas.openxmlformats.org/officeDocument/2006/relationships/hyperlink" Target="https://aspe.hhs.gov/poverty-guidelines" TargetMode="External"/><Relationship Id="rId4" Type="http://schemas.openxmlformats.org/officeDocument/2006/relationships/hyperlink" Target="https://www.ers.usda.gov/data-products/food-access-research-atlas/documentation/#definit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E1FF7C-B0D6-479E-A625-856323F094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5"/>
          <a:stretch/>
        </p:blipFill>
        <p:spPr>
          <a:xfrm>
            <a:off x="20" y="10"/>
            <a:ext cx="12188932" cy="6857990"/>
          </a:xfrm>
          <a:prstGeom prst="rect">
            <a:avLst/>
          </a:prstGeom>
        </p:spPr>
      </p:pic>
      <p:sp>
        <p:nvSpPr>
          <p:cNvPr id="2" name="Title 1"/>
          <p:cNvSpPr>
            <a:spLocks noGrp="1"/>
          </p:cNvSpPr>
          <p:nvPr>
            <p:ph type="ctrTitle"/>
          </p:nvPr>
        </p:nvSpPr>
        <p:spPr>
          <a:xfrm>
            <a:off x="6095999" y="4389985"/>
            <a:ext cx="5257800" cy="1145759"/>
          </a:xfrm>
        </p:spPr>
        <p:txBody>
          <a:bodyPr anchor="b">
            <a:normAutofit fontScale="90000"/>
          </a:bodyPr>
          <a:lstStyle/>
          <a:p>
            <a:r>
              <a:rPr lang="en-US" dirty="0"/>
              <a:t>Food Deserts in the Nashville Area </a:t>
            </a:r>
          </a:p>
        </p:txBody>
      </p:sp>
      <p:sp>
        <p:nvSpPr>
          <p:cNvPr id="3" name="Subtitle 2"/>
          <p:cNvSpPr>
            <a:spLocks noGrp="1"/>
          </p:cNvSpPr>
          <p:nvPr>
            <p:ph type="subTitle" idx="1"/>
          </p:nvPr>
        </p:nvSpPr>
        <p:spPr>
          <a:xfrm>
            <a:off x="8552329" y="5359416"/>
            <a:ext cx="3229513" cy="879868"/>
          </a:xfrm>
        </p:spPr>
        <p:txBody>
          <a:bodyPr vert="horz" lIns="91440" tIns="45720" rIns="91440" bIns="45720" rtlCol="0" anchor="t">
            <a:normAutofit fontScale="92500" lnSpcReduction="10000"/>
          </a:bodyPr>
          <a:lstStyle/>
          <a:p>
            <a:pPr>
              <a:lnSpc>
                <a:spcPct val="90000"/>
              </a:lnSpc>
              <a:spcBef>
                <a:spcPct val="0"/>
              </a:spcBef>
            </a:pPr>
            <a:r>
              <a:rPr lang="en-US" sz="2000" b="1" dirty="0">
                <a:solidFill>
                  <a:schemeClr val="tx1"/>
                </a:solidFill>
                <a:ea typeface="+mn-lt"/>
                <a:cs typeface="+mn-lt"/>
              </a:rPr>
              <a:t>Jessica Morrison </a:t>
            </a:r>
          </a:p>
          <a:p>
            <a:pPr>
              <a:lnSpc>
                <a:spcPct val="90000"/>
              </a:lnSpc>
              <a:spcBef>
                <a:spcPct val="0"/>
              </a:spcBef>
            </a:pPr>
            <a:r>
              <a:rPr lang="en-US" sz="2000" b="1" dirty="0">
                <a:solidFill>
                  <a:schemeClr val="tx1"/>
                </a:solidFill>
                <a:ea typeface="+mn-lt"/>
                <a:cs typeface="+mn-lt"/>
              </a:rPr>
              <a:t>NSS Data Analytics Cohort 3</a:t>
            </a:r>
            <a:endParaRPr lang="en-US" b="1" dirty="0">
              <a:solidFill>
                <a:schemeClr val="tx1"/>
              </a:solidFill>
              <a:ea typeface="+mn-lt"/>
              <a:cs typeface="+mn-lt"/>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3">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6" name="Group 85">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87" name="Oval 86">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88" name="Oval 87">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90" name="Rectangle 89">
            <a:extLst>
              <a:ext uri="{FF2B5EF4-FFF2-40B4-BE49-F238E27FC236}">
                <a16:creationId xmlns:a16="http://schemas.microsoft.com/office/drawing/2014/main" id="{71CD8484-A878-4BE1-97BD-BA54E70D3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8" descr="Classroom of students raising their hands in front of a teacher">
            <a:extLst>
              <a:ext uri="{FF2B5EF4-FFF2-40B4-BE49-F238E27FC236}">
                <a16:creationId xmlns:a16="http://schemas.microsoft.com/office/drawing/2014/main" id="{85DB64E0-9DBD-4E85-94BC-4999FDC9701C}"/>
              </a:ext>
            </a:extLst>
          </p:cNvPr>
          <p:cNvPicPr>
            <a:picLocks noChangeAspect="1"/>
          </p:cNvPicPr>
          <p:nvPr/>
        </p:nvPicPr>
        <p:blipFill rotWithShape="1">
          <a:blip r:embed="rId6"/>
          <a:srcRect l="9091" t="24799"/>
          <a:stretch/>
        </p:blipFill>
        <p:spPr>
          <a:xfrm>
            <a:off x="20" y="10"/>
            <a:ext cx="12191980" cy="6857989"/>
          </a:xfrm>
          <a:prstGeom prst="rect">
            <a:avLst/>
          </a:prstGeom>
        </p:spPr>
      </p:pic>
      <p:sp>
        <p:nvSpPr>
          <p:cNvPr id="92" name="Rectangle 91">
            <a:extLst>
              <a:ext uri="{FF2B5EF4-FFF2-40B4-BE49-F238E27FC236}">
                <a16:creationId xmlns:a16="http://schemas.microsoft.com/office/drawing/2014/main" id="{AC331676-7C13-4568-893D-F8AEE8B7D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7">
              <a:alphaModFix amt="17000"/>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9D9A6C4-ECD4-4B77-B3CC-D1C7D33E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1DC1FBC-92EA-499C-A006-C04EAAD45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0C4ED58-346B-4901-8B3A-F4C4CF10A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CEF80A45-C4BE-4C77-8D18-8E2D45AA5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101" name="Oval 100">
              <a:extLst>
                <a:ext uri="{FF2B5EF4-FFF2-40B4-BE49-F238E27FC236}">
                  <a16:creationId xmlns:a16="http://schemas.microsoft.com/office/drawing/2014/main" id="{BE554C25-A6AA-450B-8E27-B936D8D1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2" name="Oval 101">
              <a:extLst>
                <a:ext uri="{FF2B5EF4-FFF2-40B4-BE49-F238E27FC236}">
                  <a16:creationId xmlns:a16="http://schemas.microsoft.com/office/drawing/2014/main" id="{65972A92-C195-4EB7-AC8D-4F7EAF9F1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E58FA966-E490-4BCE-A077-9EF7BEC5F892}"/>
              </a:ext>
            </a:extLst>
          </p:cNvPr>
          <p:cNvSpPr>
            <a:spLocks noGrp="1"/>
          </p:cNvSpPr>
          <p:nvPr>
            <p:ph type="title"/>
          </p:nvPr>
        </p:nvSpPr>
        <p:spPr>
          <a:xfrm>
            <a:off x="1051560" y="2594438"/>
            <a:ext cx="10486912" cy="3035085"/>
          </a:xfrm>
        </p:spPr>
        <p:txBody>
          <a:bodyPr vert="horz" lIns="91440" tIns="45720" rIns="91440" bIns="45720" rtlCol="0" anchor="ctr">
            <a:normAutofit fontScale="90000"/>
          </a:bodyPr>
          <a:lstStyle/>
          <a:p>
            <a:pPr algn="ctr"/>
            <a:r>
              <a:rPr lang="en-US" kern="1200" cap="none" baseline="0" dirty="0">
                <a:blipFill dpi="0" rotWithShape="1">
                  <a:blip r:embed="rId4"/>
                  <a:srcRect/>
                  <a:tile tx="6350" ty="-127000" sx="65000" sy="64000" flip="none" algn="tl"/>
                </a:blipFill>
                <a:latin typeface="+mj-lt"/>
                <a:ea typeface="+mj-ea"/>
                <a:cs typeface="+mj-cs"/>
              </a:rPr>
              <a:t>Economically Disadvantaged </a:t>
            </a:r>
            <a:r>
              <a:rPr lang="en-US" dirty="0">
                <a:blipFill dpi="0" rotWithShape="1">
                  <a:blip r:embed="rId4"/>
                  <a:srcRect/>
                  <a:tile tx="6350" ty="-127000" sx="65000" sy="64000" flip="none" algn="tl"/>
                </a:blipFill>
              </a:rPr>
              <a:t>Students By</a:t>
            </a:r>
            <a:r>
              <a:rPr lang="en-US" kern="1200" cap="none" baseline="0" dirty="0">
                <a:blipFill dpi="0" rotWithShape="1">
                  <a:blip r:embed="rId4"/>
                  <a:srcRect/>
                  <a:tile tx="6350" ty="-127000" sx="65000" sy="64000" flip="none" algn="tl"/>
                </a:blipFill>
                <a:latin typeface="+mj-lt"/>
                <a:ea typeface="+mj-ea"/>
                <a:cs typeface="+mj-cs"/>
              </a:rPr>
              <a:t> Demographics </a:t>
            </a:r>
          </a:p>
        </p:txBody>
      </p:sp>
    </p:spTree>
    <p:extLst>
      <p:ext uri="{BB962C8B-B14F-4D97-AF65-F5344CB8AC3E}">
        <p14:creationId xmlns:p14="http://schemas.microsoft.com/office/powerpoint/2010/main" val="3939464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0853CAEB-8FD2-4CC3-9DA1-FCFF7ABB78FE}"/>
              </a:ext>
            </a:extLst>
          </p:cNvPr>
          <p:cNvPicPr>
            <a:picLocks noChangeAspect="1"/>
          </p:cNvPicPr>
          <p:nvPr/>
        </p:nvPicPr>
        <p:blipFill rotWithShape="1">
          <a:blip r:embed="rId2"/>
          <a:srcRect l="21444" r="20395"/>
          <a:stretch/>
        </p:blipFill>
        <p:spPr>
          <a:xfrm>
            <a:off x="1" y="10"/>
            <a:ext cx="6066502" cy="6857989"/>
          </a:xfrm>
          <a:prstGeom prst="rect">
            <a:avLst/>
          </a:prstGeom>
        </p:spPr>
      </p:pic>
      <p:sp>
        <p:nvSpPr>
          <p:cNvPr id="11" name="Rectangle 10">
            <a:extLst>
              <a:ext uri="{FF2B5EF4-FFF2-40B4-BE49-F238E27FC236}">
                <a16:creationId xmlns:a16="http://schemas.microsoft.com/office/drawing/2014/main" id="{8C4EA0CB-817F-4705-860A-1632125E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3">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2DCC0-C0DD-43D7-BFFB-3B643D3E78B0}"/>
              </a:ext>
            </a:extLst>
          </p:cNvPr>
          <p:cNvSpPr>
            <a:spLocks noGrp="1"/>
          </p:cNvSpPr>
          <p:nvPr>
            <p:ph type="title"/>
          </p:nvPr>
        </p:nvSpPr>
        <p:spPr>
          <a:xfrm>
            <a:off x="6400800" y="905973"/>
            <a:ext cx="5299586" cy="1609344"/>
          </a:xfrm>
          <a:ln>
            <a:noFill/>
          </a:ln>
        </p:spPr>
        <p:txBody>
          <a:bodyPr>
            <a:normAutofit/>
          </a:bodyPr>
          <a:lstStyle/>
          <a:p>
            <a:r>
              <a:rPr lang="en-US" sz="2500">
                <a:ea typeface="+mj-lt"/>
                <a:cs typeface="+mj-lt"/>
              </a:rPr>
              <a:t>Black/ AA students vs Economically Disadvantaged</a:t>
            </a:r>
            <a:br>
              <a:rPr lang="en-US" sz="2500"/>
            </a:br>
            <a:endParaRPr lang="en-US" sz="2500"/>
          </a:p>
        </p:txBody>
      </p:sp>
      <p:sp>
        <p:nvSpPr>
          <p:cNvPr id="8" name="Content Placeholder 7">
            <a:extLst>
              <a:ext uri="{FF2B5EF4-FFF2-40B4-BE49-F238E27FC236}">
                <a16:creationId xmlns:a16="http://schemas.microsoft.com/office/drawing/2014/main" id="{254F05C4-FC60-4629-A309-F0AE9D7B75D2}"/>
              </a:ext>
            </a:extLst>
          </p:cNvPr>
          <p:cNvSpPr>
            <a:spLocks noGrp="1"/>
          </p:cNvSpPr>
          <p:nvPr>
            <p:ph idx="1"/>
          </p:nvPr>
        </p:nvSpPr>
        <p:spPr>
          <a:xfrm>
            <a:off x="6400799" y="2193125"/>
            <a:ext cx="5299585" cy="3979075"/>
          </a:xfrm>
        </p:spPr>
        <p:txBody>
          <a:bodyPr vert="horz" lIns="91440" tIns="45720" rIns="91440" bIns="45720" rtlCol="0" anchor="t">
            <a:normAutofit/>
          </a:bodyPr>
          <a:lstStyle/>
          <a:p>
            <a:r>
              <a:rPr lang="en-US" sz="1800" dirty="0">
                <a:ea typeface="+mn-lt"/>
                <a:cs typeface="+mn-lt"/>
              </a:rPr>
              <a:t>Numerical amount represents the percentage of given students by zip while the color gradient indicates the level of poverty by zip code (K-12)</a:t>
            </a:r>
            <a:endParaRPr lang="en-US" sz="1800" dirty="0"/>
          </a:p>
        </p:txBody>
      </p:sp>
      <p:grpSp>
        <p:nvGrpSpPr>
          <p:cNvPr id="13" name="Group 12">
            <a:extLst>
              <a:ext uri="{FF2B5EF4-FFF2-40B4-BE49-F238E27FC236}">
                <a16:creationId xmlns:a16="http://schemas.microsoft.com/office/drawing/2014/main" id="{D375E0AD-E718-4EE0-BA3D-496A7C5E36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EAD86D46-DFEB-48BD-AAD3-F56155CB9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8E9AADDA-24F7-40FF-B2DC-649C2D13A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3" name="Picture 5" descr="A picture containing shape, treemap chart&#10;&#10;Description automatically generated">
            <a:extLst>
              <a:ext uri="{FF2B5EF4-FFF2-40B4-BE49-F238E27FC236}">
                <a16:creationId xmlns:a16="http://schemas.microsoft.com/office/drawing/2014/main" id="{C207E9CD-A03E-4ED2-B09A-9D1571784473}"/>
              </a:ext>
            </a:extLst>
          </p:cNvPr>
          <p:cNvPicPr>
            <a:picLocks noChangeAspect="1"/>
          </p:cNvPicPr>
          <p:nvPr/>
        </p:nvPicPr>
        <p:blipFill>
          <a:blip r:embed="rId5"/>
          <a:stretch>
            <a:fillRect/>
          </a:stretch>
        </p:blipFill>
        <p:spPr>
          <a:xfrm>
            <a:off x="6624917" y="3512921"/>
            <a:ext cx="4589930" cy="827240"/>
          </a:xfrm>
          <a:prstGeom prst="rect">
            <a:avLst/>
          </a:prstGeom>
        </p:spPr>
      </p:pic>
    </p:spTree>
    <p:extLst>
      <p:ext uri="{BB962C8B-B14F-4D97-AF65-F5344CB8AC3E}">
        <p14:creationId xmlns:p14="http://schemas.microsoft.com/office/powerpoint/2010/main" val="2475286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FC85B9EC-8B13-4FC3-9FDF-9C8D15563914}"/>
              </a:ext>
            </a:extLst>
          </p:cNvPr>
          <p:cNvPicPr>
            <a:picLocks noChangeAspect="1"/>
          </p:cNvPicPr>
          <p:nvPr/>
        </p:nvPicPr>
        <p:blipFill rotWithShape="1">
          <a:blip r:embed="rId2"/>
          <a:srcRect l="21420" r="20418"/>
          <a:stretch/>
        </p:blipFill>
        <p:spPr>
          <a:xfrm>
            <a:off x="1" y="10"/>
            <a:ext cx="6066502" cy="6857989"/>
          </a:xfrm>
          <a:prstGeom prst="rect">
            <a:avLst/>
          </a:prstGeom>
        </p:spPr>
      </p:pic>
      <p:sp>
        <p:nvSpPr>
          <p:cNvPr id="11" name="Rectangle 10">
            <a:extLst>
              <a:ext uri="{FF2B5EF4-FFF2-40B4-BE49-F238E27FC236}">
                <a16:creationId xmlns:a16="http://schemas.microsoft.com/office/drawing/2014/main" id="{8C4EA0CB-817F-4705-860A-1632125E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3">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B2041-7EE2-4A56-AA82-58D8922DE129}"/>
              </a:ext>
            </a:extLst>
          </p:cNvPr>
          <p:cNvSpPr>
            <a:spLocks noGrp="1"/>
          </p:cNvSpPr>
          <p:nvPr>
            <p:ph type="title"/>
          </p:nvPr>
        </p:nvSpPr>
        <p:spPr>
          <a:xfrm>
            <a:off x="6418729" y="1560397"/>
            <a:ext cx="5299586" cy="1609344"/>
          </a:xfrm>
          <a:ln>
            <a:noFill/>
          </a:ln>
        </p:spPr>
        <p:txBody>
          <a:bodyPr>
            <a:normAutofit/>
          </a:bodyPr>
          <a:lstStyle/>
          <a:p>
            <a:r>
              <a:rPr lang="en-US" sz="2800">
                <a:ea typeface="+mj-lt"/>
                <a:cs typeface="+mj-lt"/>
              </a:rPr>
              <a:t>Hispanic /Latino students vs Economically Disadvantaged</a:t>
            </a:r>
            <a:endParaRPr lang="en-US" sz="2800"/>
          </a:p>
        </p:txBody>
      </p:sp>
      <p:grpSp>
        <p:nvGrpSpPr>
          <p:cNvPr id="13" name="Group 12">
            <a:extLst>
              <a:ext uri="{FF2B5EF4-FFF2-40B4-BE49-F238E27FC236}">
                <a16:creationId xmlns:a16="http://schemas.microsoft.com/office/drawing/2014/main" id="{D375E0AD-E718-4EE0-BA3D-496A7C5E36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EAD86D46-DFEB-48BD-AAD3-F56155CB9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8E9AADDA-24F7-40FF-B2DC-649C2D13A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9D9CB3BB-3FFE-470E-A4F3-4260B2204E53}"/>
              </a:ext>
            </a:extLst>
          </p:cNvPr>
          <p:cNvSpPr txBox="1"/>
          <p:nvPr/>
        </p:nvSpPr>
        <p:spPr>
          <a:xfrm>
            <a:off x="6642847" y="3173506"/>
            <a:ext cx="4267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Numerical amount represents the percentage of given students by zip while the color gradient indicates the level of poverty by zip code (K-12)</a:t>
            </a:r>
          </a:p>
        </p:txBody>
      </p:sp>
      <p:pic>
        <p:nvPicPr>
          <p:cNvPr id="8" name="Picture 8" descr="A picture containing shape, treemap chart&#10;&#10;Description automatically generated">
            <a:extLst>
              <a:ext uri="{FF2B5EF4-FFF2-40B4-BE49-F238E27FC236}">
                <a16:creationId xmlns:a16="http://schemas.microsoft.com/office/drawing/2014/main" id="{9F38B3EB-E02A-40CC-81C4-6D18CEDEC16E}"/>
              </a:ext>
            </a:extLst>
          </p:cNvPr>
          <p:cNvPicPr>
            <a:picLocks noGrp="1" noChangeAspect="1"/>
          </p:cNvPicPr>
          <p:nvPr>
            <p:ph idx="1"/>
          </p:nvPr>
        </p:nvPicPr>
        <p:blipFill>
          <a:blip r:embed="rId5"/>
          <a:stretch>
            <a:fillRect/>
          </a:stretch>
        </p:blipFill>
        <p:spPr>
          <a:xfrm>
            <a:off x="6642533" y="4545733"/>
            <a:ext cx="4031876" cy="726142"/>
          </a:xfrm>
        </p:spPr>
      </p:pic>
    </p:spTree>
    <p:extLst>
      <p:ext uri="{BB962C8B-B14F-4D97-AF65-F5344CB8AC3E}">
        <p14:creationId xmlns:p14="http://schemas.microsoft.com/office/powerpoint/2010/main" val="652116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908DAAD8-A486-468F-B548-C7888D41D9DE}"/>
              </a:ext>
            </a:extLst>
          </p:cNvPr>
          <p:cNvPicPr>
            <a:picLocks noChangeAspect="1"/>
          </p:cNvPicPr>
          <p:nvPr/>
        </p:nvPicPr>
        <p:blipFill rotWithShape="1">
          <a:blip r:embed="rId2"/>
          <a:srcRect l="14322" r="13304"/>
          <a:stretch/>
        </p:blipFill>
        <p:spPr>
          <a:xfrm>
            <a:off x="3343" y="10"/>
            <a:ext cx="7548923" cy="6857990"/>
          </a:xfrm>
          <a:prstGeom prst="rect">
            <a:avLst/>
          </a:prstGeom>
        </p:spPr>
      </p:pic>
      <p:sp>
        <p:nvSpPr>
          <p:cNvPr id="11" name="Rectangle 10">
            <a:extLst>
              <a:ext uri="{FF2B5EF4-FFF2-40B4-BE49-F238E27FC236}">
                <a16:creationId xmlns:a16="http://schemas.microsoft.com/office/drawing/2014/main" id="{E3884964-73BC-4492-9C4B-01BD487C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6" y="0"/>
            <a:ext cx="4639734"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C6481-E056-42E7-9B70-5F52EDC44F80}"/>
              </a:ext>
            </a:extLst>
          </p:cNvPr>
          <p:cNvSpPr>
            <a:spLocks noGrp="1"/>
          </p:cNvSpPr>
          <p:nvPr>
            <p:ph type="title"/>
          </p:nvPr>
        </p:nvSpPr>
        <p:spPr>
          <a:xfrm>
            <a:off x="7964294" y="717715"/>
            <a:ext cx="3816774" cy="1609344"/>
          </a:xfrm>
          <a:ln>
            <a:noFill/>
          </a:ln>
        </p:spPr>
        <p:txBody>
          <a:bodyPr>
            <a:normAutofit/>
          </a:bodyPr>
          <a:lstStyle/>
          <a:p>
            <a:r>
              <a:rPr lang="en-US" sz="2700">
                <a:ea typeface="+mj-lt"/>
                <a:cs typeface="+mj-lt"/>
              </a:rPr>
              <a:t>White/Caucasian students vs Economically Disadvantaged</a:t>
            </a:r>
            <a:endParaRPr lang="en-US" sz="2700"/>
          </a:p>
        </p:txBody>
      </p:sp>
      <p:grpSp>
        <p:nvGrpSpPr>
          <p:cNvPr id="13" name="Group 12">
            <a:extLst>
              <a:ext uri="{FF2B5EF4-FFF2-40B4-BE49-F238E27FC236}">
                <a16:creationId xmlns:a16="http://schemas.microsoft.com/office/drawing/2014/main" id="{CCC59035-11A0-4F69-86CA-B9E9251919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33BAE490-B91A-418F-A7AB-68EB822F4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8DB05369-8B7F-486A-A4F1-F37A0DFB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E67FBE09-0AD5-48C1-BEC9-38A533356C0C}"/>
              </a:ext>
            </a:extLst>
          </p:cNvPr>
          <p:cNvSpPr txBox="1"/>
          <p:nvPr/>
        </p:nvSpPr>
        <p:spPr>
          <a:xfrm>
            <a:off x="8041341" y="2402541"/>
            <a:ext cx="35858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Numerical amount represents the percentage of given students by zip while the color gradient indicates the level of poverty by zip code (K-12)</a:t>
            </a:r>
          </a:p>
        </p:txBody>
      </p:sp>
      <p:pic>
        <p:nvPicPr>
          <p:cNvPr id="8" name="Picture 8" descr="A picture containing shape, treemap chart&#10;&#10;Description automatically generated">
            <a:extLst>
              <a:ext uri="{FF2B5EF4-FFF2-40B4-BE49-F238E27FC236}">
                <a16:creationId xmlns:a16="http://schemas.microsoft.com/office/drawing/2014/main" id="{AB622BE1-F42D-4DB8-A326-2A7FAB5EA1E6}"/>
              </a:ext>
            </a:extLst>
          </p:cNvPr>
          <p:cNvPicPr>
            <a:picLocks noGrp="1" noChangeAspect="1"/>
          </p:cNvPicPr>
          <p:nvPr>
            <p:ph idx="1"/>
          </p:nvPr>
        </p:nvPicPr>
        <p:blipFill>
          <a:blip r:embed="rId6"/>
          <a:stretch>
            <a:fillRect/>
          </a:stretch>
        </p:blipFill>
        <p:spPr>
          <a:xfrm>
            <a:off x="7736227" y="4061639"/>
            <a:ext cx="4121524" cy="744071"/>
          </a:xfrm>
        </p:spPr>
      </p:pic>
    </p:spTree>
    <p:extLst>
      <p:ext uri="{BB962C8B-B14F-4D97-AF65-F5344CB8AC3E}">
        <p14:creationId xmlns:p14="http://schemas.microsoft.com/office/powerpoint/2010/main" val="558102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6A3C-825C-4FC8-952B-E56BA23BEB89}"/>
              </a:ext>
            </a:extLst>
          </p:cNvPr>
          <p:cNvSpPr>
            <a:spLocks noGrp="1"/>
          </p:cNvSpPr>
          <p:nvPr>
            <p:ph type="title"/>
          </p:nvPr>
        </p:nvSpPr>
        <p:spPr>
          <a:xfrm>
            <a:off x="2167128" y="1852825"/>
            <a:ext cx="9281160" cy="3520440"/>
          </a:xfrm>
        </p:spPr>
        <p:txBody>
          <a:bodyPr>
            <a:normAutofit fontScale="90000"/>
          </a:bodyPr>
          <a:lstStyle/>
          <a:p>
            <a:r>
              <a:rPr lang="en-US" dirty="0">
                <a:ea typeface="+mj-lt"/>
                <a:cs typeface="+mj-lt"/>
              </a:rPr>
              <a:t>In the next steps, we will compare the student data to grocery store locations in the Davidson County area</a:t>
            </a:r>
            <a:endParaRPr lang="en-US" dirty="0"/>
          </a:p>
        </p:txBody>
      </p:sp>
    </p:spTree>
    <p:extLst>
      <p:ext uri="{BB962C8B-B14F-4D97-AF65-F5344CB8AC3E}">
        <p14:creationId xmlns:p14="http://schemas.microsoft.com/office/powerpoint/2010/main" val="2595377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EC7ED246-3CE3-4783-9DF4-65ED2850760A}"/>
              </a:ext>
            </a:extLst>
          </p:cNvPr>
          <p:cNvPicPr>
            <a:picLocks noChangeAspect="1"/>
          </p:cNvPicPr>
          <p:nvPr/>
        </p:nvPicPr>
        <p:blipFill rotWithShape="1">
          <a:blip r:embed="rId2"/>
          <a:srcRect l="5060" r="-1" b="-1"/>
          <a:stretch/>
        </p:blipFill>
        <p:spPr>
          <a:xfrm>
            <a:off x="3343" y="10"/>
            <a:ext cx="7548923" cy="6857990"/>
          </a:xfrm>
          <a:prstGeom prst="rect">
            <a:avLst/>
          </a:prstGeom>
        </p:spPr>
      </p:pic>
      <p:sp>
        <p:nvSpPr>
          <p:cNvPr id="11" name="Rectangle 10">
            <a:extLst>
              <a:ext uri="{FF2B5EF4-FFF2-40B4-BE49-F238E27FC236}">
                <a16:creationId xmlns:a16="http://schemas.microsoft.com/office/drawing/2014/main" id="{E3884964-73BC-4492-9C4B-01BD487C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6" y="0"/>
            <a:ext cx="4639734"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6785D-D0F9-4398-8730-D7AEDD9354C4}"/>
              </a:ext>
            </a:extLst>
          </p:cNvPr>
          <p:cNvSpPr>
            <a:spLocks noGrp="1"/>
          </p:cNvSpPr>
          <p:nvPr>
            <p:ph type="title"/>
          </p:nvPr>
        </p:nvSpPr>
        <p:spPr>
          <a:xfrm>
            <a:off x="7883612" y="2618232"/>
            <a:ext cx="3816774" cy="1609344"/>
          </a:xfrm>
          <a:ln>
            <a:noFill/>
          </a:ln>
        </p:spPr>
        <p:txBody>
          <a:bodyPr>
            <a:normAutofit fontScale="90000"/>
          </a:bodyPr>
          <a:lstStyle/>
          <a:p>
            <a:r>
              <a:rPr lang="en-US" sz="3200" dirty="0">
                <a:ea typeface="+mj-lt"/>
                <a:cs typeface="+mj-lt"/>
              </a:rPr>
              <a:t>Grocery stores/</a:t>
            </a:r>
            <a:br>
              <a:rPr lang="en-US" sz="3200" dirty="0">
                <a:ea typeface="+mj-lt"/>
                <a:cs typeface="+mj-lt"/>
              </a:rPr>
            </a:br>
            <a:r>
              <a:rPr lang="en-US" sz="3200" dirty="0">
                <a:ea typeface="+mj-lt"/>
                <a:cs typeface="+mj-lt"/>
              </a:rPr>
              <a:t>Supermarkets in the Davidson county area</a:t>
            </a:r>
            <a:endParaRPr lang="en-US" dirty="0"/>
          </a:p>
        </p:txBody>
      </p:sp>
      <p:grpSp>
        <p:nvGrpSpPr>
          <p:cNvPr id="13" name="Group 12">
            <a:extLst>
              <a:ext uri="{FF2B5EF4-FFF2-40B4-BE49-F238E27FC236}">
                <a16:creationId xmlns:a16="http://schemas.microsoft.com/office/drawing/2014/main" id="{CCC59035-11A0-4F69-86CA-B9E9251919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33BAE490-B91A-418F-A7AB-68EB822F4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8DB05369-8B7F-486A-A4F1-F37A0DFB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08923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4EEB25-7B22-4B9B-9D86-A90E0EA8F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4FF8DDC4-32CD-4A9D-BB4D-0C467097C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9D90FC36-4980-4585-830B-1D9BA13F0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8" name="Group 57">
            <a:extLst>
              <a:ext uri="{FF2B5EF4-FFF2-40B4-BE49-F238E27FC236}">
                <a16:creationId xmlns:a16="http://schemas.microsoft.com/office/drawing/2014/main" id="{FCE5BB73-BCFF-4787-B082-4385AAB22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9" name="Oval 58">
              <a:extLst>
                <a:ext uri="{FF2B5EF4-FFF2-40B4-BE49-F238E27FC236}">
                  <a16:creationId xmlns:a16="http://schemas.microsoft.com/office/drawing/2014/main" id="{9D6AAC68-9000-47B8-9753-225D7818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60" name="Oval 59">
              <a:extLst>
                <a:ext uri="{FF2B5EF4-FFF2-40B4-BE49-F238E27FC236}">
                  <a16:creationId xmlns:a16="http://schemas.microsoft.com/office/drawing/2014/main" id="{230D036D-CB8F-402F-9E36-715E9F07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2" name="Rectangle 61">
            <a:extLst>
              <a:ext uri="{FF2B5EF4-FFF2-40B4-BE49-F238E27FC236}">
                <a16:creationId xmlns:a16="http://schemas.microsoft.com/office/drawing/2014/main" id="{2799DEF0-3D68-4C0B-82D8-01A99ABB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8790EE-9145-4F4E-A881-7BB6B0749941}"/>
              </a:ext>
            </a:extLst>
          </p:cNvPr>
          <p:cNvSpPr>
            <a:spLocks noGrp="1"/>
          </p:cNvSpPr>
          <p:nvPr>
            <p:ph type="title"/>
          </p:nvPr>
        </p:nvSpPr>
        <p:spPr>
          <a:xfrm>
            <a:off x="5053263" y="4665605"/>
            <a:ext cx="6788164" cy="1292433"/>
          </a:xfrm>
        </p:spPr>
        <p:txBody>
          <a:bodyPr vert="horz" lIns="91440" tIns="45720" rIns="91440" bIns="45720" rtlCol="0" anchor="ctr">
            <a:normAutofit/>
          </a:bodyPr>
          <a:lstStyle/>
          <a:p>
            <a:pPr>
              <a:lnSpc>
                <a:spcPct val="80000"/>
              </a:lnSpc>
            </a:pPr>
            <a:r>
              <a:rPr lang="en-US" sz="2600">
                <a:blipFill dpi="0" rotWithShape="1">
                  <a:blip r:embed="rId4"/>
                  <a:srcRect/>
                  <a:tile tx="6350" ty="-127000" sx="65000" sy="64000" flip="none" algn="tl"/>
                </a:blipFill>
              </a:rPr>
              <a:t>Black/ AA students vs Economically Disadvantaged in comparison to grocery store locations</a:t>
            </a:r>
          </a:p>
        </p:txBody>
      </p:sp>
      <p:pic>
        <p:nvPicPr>
          <p:cNvPr id="4" name="Picture 4" descr="Map&#10;&#10;Description automatically generated">
            <a:extLst>
              <a:ext uri="{FF2B5EF4-FFF2-40B4-BE49-F238E27FC236}">
                <a16:creationId xmlns:a16="http://schemas.microsoft.com/office/drawing/2014/main" id="{182E8721-5965-44D3-B763-604BA6AEB77B}"/>
              </a:ext>
            </a:extLst>
          </p:cNvPr>
          <p:cNvPicPr>
            <a:picLocks noChangeAspect="1"/>
          </p:cNvPicPr>
          <p:nvPr/>
        </p:nvPicPr>
        <p:blipFill rotWithShape="1">
          <a:blip r:embed="rId6"/>
          <a:srcRect l="26438" r="25391" b="1"/>
          <a:stretch/>
        </p:blipFill>
        <p:spPr>
          <a:xfrm>
            <a:off x="306314" y="182391"/>
            <a:ext cx="4541990" cy="6342795"/>
          </a:xfrm>
          <a:prstGeom prst="rect">
            <a:avLst/>
          </a:prstGeom>
        </p:spPr>
      </p:pic>
      <p:sp>
        <p:nvSpPr>
          <p:cNvPr id="64" name="Rectangle 63">
            <a:extLst>
              <a:ext uri="{FF2B5EF4-FFF2-40B4-BE49-F238E27FC236}">
                <a16:creationId xmlns:a16="http://schemas.microsoft.com/office/drawing/2014/main" id="{0459219A-6A1B-4B28-9C5E-DECDAE124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4497360"/>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D495DBF-9D18-46D8-9640-0FB3ADF8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6432278"/>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C0085-37F4-4514-BF08-73CDD48E9C3C}"/>
              </a:ext>
            </a:extLst>
          </p:cNvPr>
          <p:cNvSpPr>
            <a:spLocks noGrp="1"/>
          </p:cNvSpPr>
          <p:nvPr>
            <p:ph sz="half" idx="4294967295"/>
          </p:nvPr>
        </p:nvSpPr>
        <p:spPr>
          <a:xfrm>
            <a:off x="4975412" y="5824631"/>
            <a:ext cx="4754563" cy="3978275"/>
          </a:xfrm>
        </p:spPr>
        <p:txBody>
          <a:bodyPr vert="horz" lIns="91440" tIns="45720" rIns="91440" bIns="45720" rtlCol="0" anchor="t">
            <a:normAutofit/>
          </a:bodyPr>
          <a:lstStyle/>
          <a:p>
            <a:r>
              <a:rPr lang="en-US" sz="1600" dirty="0">
                <a:ea typeface="+mn-lt"/>
                <a:cs typeface="+mn-lt"/>
              </a:rPr>
              <a:t>*Shape differences may be due to how the Davidson county school district is zoned- Left image represents school data</a:t>
            </a:r>
            <a:endParaRPr lang="en-US" sz="1600" dirty="0"/>
          </a:p>
        </p:txBody>
      </p:sp>
      <p:pic>
        <p:nvPicPr>
          <p:cNvPr id="9" name="Picture 10" descr="Map&#10;&#10;Description automatically generated">
            <a:extLst>
              <a:ext uri="{FF2B5EF4-FFF2-40B4-BE49-F238E27FC236}">
                <a16:creationId xmlns:a16="http://schemas.microsoft.com/office/drawing/2014/main" id="{74CA3025-D8FA-443A-BB00-397A7AEB0157}"/>
              </a:ext>
            </a:extLst>
          </p:cNvPr>
          <p:cNvPicPr>
            <a:picLocks noChangeAspect="1"/>
          </p:cNvPicPr>
          <p:nvPr/>
        </p:nvPicPr>
        <p:blipFill>
          <a:blip r:embed="rId7"/>
          <a:stretch>
            <a:fillRect/>
          </a:stretch>
        </p:blipFill>
        <p:spPr>
          <a:xfrm>
            <a:off x="5706037" y="179296"/>
            <a:ext cx="5441574" cy="4249268"/>
          </a:xfrm>
          <a:prstGeom prst="rect">
            <a:avLst/>
          </a:prstGeom>
        </p:spPr>
      </p:pic>
    </p:spTree>
    <p:extLst>
      <p:ext uri="{BB962C8B-B14F-4D97-AF65-F5344CB8AC3E}">
        <p14:creationId xmlns:p14="http://schemas.microsoft.com/office/powerpoint/2010/main" val="1249306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4EEB25-7B22-4B9B-9D86-A90E0EA8F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4FF8DDC4-32CD-4A9D-BB4D-0C467097C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9D90FC36-4980-4585-830B-1D9BA13F0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8" name="Group 57">
            <a:extLst>
              <a:ext uri="{FF2B5EF4-FFF2-40B4-BE49-F238E27FC236}">
                <a16:creationId xmlns:a16="http://schemas.microsoft.com/office/drawing/2014/main" id="{FCE5BB73-BCFF-4787-B082-4385AAB22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9" name="Oval 58">
              <a:extLst>
                <a:ext uri="{FF2B5EF4-FFF2-40B4-BE49-F238E27FC236}">
                  <a16:creationId xmlns:a16="http://schemas.microsoft.com/office/drawing/2014/main" id="{9D6AAC68-9000-47B8-9753-225D7818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60" name="Oval 59">
              <a:extLst>
                <a:ext uri="{FF2B5EF4-FFF2-40B4-BE49-F238E27FC236}">
                  <a16:creationId xmlns:a16="http://schemas.microsoft.com/office/drawing/2014/main" id="{230D036D-CB8F-402F-9E36-715E9F07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2" name="Rectangle 61">
            <a:extLst>
              <a:ext uri="{FF2B5EF4-FFF2-40B4-BE49-F238E27FC236}">
                <a16:creationId xmlns:a16="http://schemas.microsoft.com/office/drawing/2014/main" id="{2799DEF0-3D68-4C0B-82D8-01A99ABB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8790EE-9145-4F4E-A881-7BB6B0749941}"/>
              </a:ext>
            </a:extLst>
          </p:cNvPr>
          <p:cNvSpPr>
            <a:spLocks noGrp="1"/>
          </p:cNvSpPr>
          <p:nvPr>
            <p:ph type="title"/>
          </p:nvPr>
        </p:nvSpPr>
        <p:spPr>
          <a:xfrm>
            <a:off x="5160840" y="5355888"/>
            <a:ext cx="6788164" cy="1292433"/>
          </a:xfrm>
        </p:spPr>
        <p:txBody>
          <a:bodyPr vert="horz" lIns="91440" tIns="45720" rIns="91440" bIns="45720" rtlCol="0" anchor="ctr">
            <a:normAutofit/>
          </a:bodyPr>
          <a:lstStyle/>
          <a:p>
            <a:pPr>
              <a:lnSpc>
                <a:spcPct val="80000"/>
              </a:lnSpc>
            </a:pPr>
            <a:r>
              <a:rPr lang="en-US" sz="2000" dirty="0">
                <a:blipFill dpi="0" rotWithShape="1">
                  <a:blip r:embed="rId4"/>
                  <a:srcRect/>
                  <a:tile tx="6350" ty="-127000" sx="65000" sy="64000" flip="none" algn="tl"/>
                </a:blipFill>
                <a:ea typeface="+mj-lt"/>
                <a:cs typeface="+mj-lt"/>
              </a:rPr>
              <a:t>Hispanic /Latino students vs Economically Disadvantaged in comparison to grocery store locations</a:t>
            </a:r>
          </a:p>
        </p:txBody>
      </p:sp>
      <p:sp>
        <p:nvSpPr>
          <p:cNvPr id="64" name="Rectangle 63">
            <a:extLst>
              <a:ext uri="{FF2B5EF4-FFF2-40B4-BE49-F238E27FC236}">
                <a16:creationId xmlns:a16="http://schemas.microsoft.com/office/drawing/2014/main" id="{0459219A-6A1B-4B28-9C5E-DECDAE124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4497360"/>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D495DBF-9D18-46D8-9640-0FB3ADF8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6432278"/>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8C531481-EB52-45D6-924C-32A59F4F4B4E}"/>
              </a:ext>
            </a:extLst>
          </p:cNvPr>
          <p:cNvPicPr>
            <a:picLocks noChangeAspect="1"/>
          </p:cNvPicPr>
          <p:nvPr/>
        </p:nvPicPr>
        <p:blipFill>
          <a:blip r:embed="rId6"/>
          <a:stretch>
            <a:fillRect/>
          </a:stretch>
        </p:blipFill>
        <p:spPr>
          <a:xfrm>
            <a:off x="1121" y="124104"/>
            <a:ext cx="6855757" cy="5184401"/>
          </a:xfrm>
          <a:prstGeom prst="rect">
            <a:avLst/>
          </a:prstGeom>
        </p:spPr>
      </p:pic>
      <p:pic>
        <p:nvPicPr>
          <p:cNvPr id="9" name="Picture 10" descr="Map&#10;&#10;Description automatically generated">
            <a:extLst>
              <a:ext uri="{FF2B5EF4-FFF2-40B4-BE49-F238E27FC236}">
                <a16:creationId xmlns:a16="http://schemas.microsoft.com/office/drawing/2014/main" id="{74CA3025-D8FA-443A-BB00-397A7AEB0157}"/>
              </a:ext>
            </a:extLst>
          </p:cNvPr>
          <p:cNvPicPr>
            <a:picLocks noChangeAspect="1"/>
          </p:cNvPicPr>
          <p:nvPr/>
        </p:nvPicPr>
        <p:blipFill>
          <a:blip r:embed="rId7"/>
          <a:stretch>
            <a:fillRect/>
          </a:stretch>
        </p:blipFill>
        <p:spPr>
          <a:xfrm>
            <a:off x="6243919" y="125509"/>
            <a:ext cx="5773268" cy="4401667"/>
          </a:xfrm>
          <a:prstGeom prst="rect">
            <a:avLst/>
          </a:prstGeom>
        </p:spPr>
      </p:pic>
    </p:spTree>
    <p:extLst>
      <p:ext uri="{BB962C8B-B14F-4D97-AF65-F5344CB8AC3E}">
        <p14:creationId xmlns:p14="http://schemas.microsoft.com/office/powerpoint/2010/main" val="312975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4EEB25-7B22-4B9B-9D86-A90E0EA8F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4FF8DDC4-32CD-4A9D-BB4D-0C467097C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9D90FC36-4980-4585-830B-1D9BA13F0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8" name="Group 57">
            <a:extLst>
              <a:ext uri="{FF2B5EF4-FFF2-40B4-BE49-F238E27FC236}">
                <a16:creationId xmlns:a16="http://schemas.microsoft.com/office/drawing/2014/main" id="{FCE5BB73-BCFF-4787-B082-4385AAB22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9" name="Oval 58">
              <a:extLst>
                <a:ext uri="{FF2B5EF4-FFF2-40B4-BE49-F238E27FC236}">
                  <a16:creationId xmlns:a16="http://schemas.microsoft.com/office/drawing/2014/main" id="{9D6AAC68-9000-47B8-9753-225D7818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60" name="Oval 59">
              <a:extLst>
                <a:ext uri="{FF2B5EF4-FFF2-40B4-BE49-F238E27FC236}">
                  <a16:creationId xmlns:a16="http://schemas.microsoft.com/office/drawing/2014/main" id="{230D036D-CB8F-402F-9E36-715E9F07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2" name="Rectangle 61">
            <a:extLst>
              <a:ext uri="{FF2B5EF4-FFF2-40B4-BE49-F238E27FC236}">
                <a16:creationId xmlns:a16="http://schemas.microsoft.com/office/drawing/2014/main" id="{2799DEF0-3D68-4C0B-82D8-01A99ABB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8790EE-9145-4F4E-A881-7BB6B0749941}"/>
              </a:ext>
            </a:extLst>
          </p:cNvPr>
          <p:cNvSpPr>
            <a:spLocks noGrp="1"/>
          </p:cNvSpPr>
          <p:nvPr>
            <p:ph type="title"/>
          </p:nvPr>
        </p:nvSpPr>
        <p:spPr>
          <a:xfrm>
            <a:off x="5160840" y="5284170"/>
            <a:ext cx="6788164" cy="1292433"/>
          </a:xfrm>
        </p:spPr>
        <p:txBody>
          <a:bodyPr vert="horz" lIns="91440" tIns="45720" rIns="91440" bIns="45720" rtlCol="0" anchor="ctr">
            <a:normAutofit/>
          </a:bodyPr>
          <a:lstStyle/>
          <a:p>
            <a:pPr>
              <a:lnSpc>
                <a:spcPct val="80000"/>
              </a:lnSpc>
            </a:pPr>
            <a:r>
              <a:rPr lang="en-US" sz="2000" dirty="0">
                <a:blipFill dpi="0" rotWithShape="1">
                  <a:blip r:embed="rId4"/>
                  <a:srcRect/>
                  <a:tile tx="6350" ty="-127000" sx="65000" sy="64000" flip="none" algn="tl"/>
                </a:blipFill>
                <a:ea typeface="+mj-lt"/>
                <a:cs typeface="+mj-lt"/>
              </a:rPr>
              <a:t>White/Caucasian students vs Economically Disadvantaged in comparison to grocery store locations</a:t>
            </a:r>
          </a:p>
        </p:txBody>
      </p:sp>
      <p:sp>
        <p:nvSpPr>
          <p:cNvPr id="64" name="Rectangle 63">
            <a:extLst>
              <a:ext uri="{FF2B5EF4-FFF2-40B4-BE49-F238E27FC236}">
                <a16:creationId xmlns:a16="http://schemas.microsoft.com/office/drawing/2014/main" id="{0459219A-6A1B-4B28-9C5E-DECDAE124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4497360"/>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D495DBF-9D18-46D8-9640-0FB3ADF8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6432278"/>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Map&#10;&#10;Description automatically generated">
            <a:extLst>
              <a:ext uri="{FF2B5EF4-FFF2-40B4-BE49-F238E27FC236}">
                <a16:creationId xmlns:a16="http://schemas.microsoft.com/office/drawing/2014/main" id="{D40D2AB6-5020-4695-BB50-1C9CF7398101}"/>
              </a:ext>
            </a:extLst>
          </p:cNvPr>
          <p:cNvPicPr>
            <a:picLocks noChangeAspect="1"/>
          </p:cNvPicPr>
          <p:nvPr/>
        </p:nvPicPr>
        <p:blipFill>
          <a:blip r:embed="rId6"/>
          <a:stretch>
            <a:fillRect/>
          </a:stretch>
        </p:blipFill>
        <p:spPr>
          <a:xfrm>
            <a:off x="3642" y="59392"/>
            <a:ext cx="6823820" cy="5304864"/>
          </a:xfrm>
          <a:prstGeom prst="rect">
            <a:avLst/>
          </a:prstGeom>
        </p:spPr>
      </p:pic>
      <p:pic>
        <p:nvPicPr>
          <p:cNvPr id="9" name="Picture 10" descr="Map&#10;&#10;Description automatically generated">
            <a:extLst>
              <a:ext uri="{FF2B5EF4-FFF2-40B4-BE49-F238E27FC236}">
                <a16:creationId xmlns:a16="http://schemas.microsoft.com/office/drawing/2014/main" id="{74CA3025-D8FA-443A-BB00-397A7AEB0157}"/>
              </a:ext>
            </a:extLst>
          </p:cNvPr>
          <p:cNvPicPr>
            <a:picLocks noChangeAspect="1"/>
          </p:cNvPicPr>
          <p:nvPr/>
        </p:nvPicPr>
        <p:blipFill>
          <a:blip r:embed="rId7"/>
          <a:stretch>
            <a:fillRect/>
          </a:stretch>
        </p:blipFill>
        <p:spPr>
          <a:xfrm>
            <a:off x="6243919" y="125509"/>
            <a:ext cx="5773268" cy="4401667"/>
          </a:xfrm>
          <a:prstGeom prst="rect">
            <a:avLst/>
          </a:prstGeom>
        </p:spPr>
      </p:pic>
    </p:spTree>
    <p:extLst>
      <p:ext uri="{BB962C8B-B14F-4D97-AF65-F5344CB8AC3E}">
        <p14:creationId xmlns:p14="http://schemas.microsoft.com/office/powerpoint/2010/main" val="3715538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6" name="Group 35">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7" name="Oval 36">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8" name="Oval 37">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40" name="Rectangle 39">
            <a:extLst>
              <a:ext uri="{FF2B5EF4-FFF2-40B4-BE49-F238E27FC236}">
                <a16:creationId xmlns:a16="http://schemas.microsoft.com/office/drawing/2014/main" id="{1211D972-B7CA-42AA-9FC6-0DC03C1A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8EDA6349-70AF-49B1-AE0F-1C16E4DAECE5}"/>
              </a:ext>
            </a:extLst>
          </p:cNvPr>
          <p:cNvPicPr>
            <a:picLocks noChangeAspect="1"/>
          </p:cNvPicPr>
          <p:nvPr/>
        </p:nvPicPr>
        <p:blipFill rotWithShape="1">
          <a:blip r:embed="rId6"/>
          <a:srcRect l="9091" t="14301" b="9090"/>
          <a:stretch/>
        </p:blipFill>
        <p:spPr>
          <a:xfrm>
            <a:off x="20" y="10"/>
            <a:ext cx="12191980" cy="6857989"/>
          </a:xfrm>
          <a:prstGeom prst="rect">
            <a:avLst/>
          </a:prstGeom>
        </p:spPr>
      </p:pic>
      <p:sp>
        <p:nvSpPr>
          <p:cNvPr id="42" name="Rectangle 41">
            <a:extLst>
              <a:ext uri="{FF2B5EF4-FFF2-40B4-BE49-F238E27FC236}">
                <a16:creationId xmlns:a16="http://schemas.microsoft.com/office/drawing/2014/main" id="{42D4C4BF-D625-406D-9528-001C8CE3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4E3C4-0A93-480A-B5AC-75EEA5FB0A2F}"/>
              </a:ext>
            </a:extLst>
          </p:cNvPr>
          <p:cNvSpPr>
            <a:spLocks noGrp="1"/>
          </p:cNvSpPr>
          <p:nvPr>
            <p:ph type="title"/>
          </p:nvPr>
        </p:nvSpPr>
        <p:spPr>
          <a:xfrm>
            <a:off x="1051560" y="4355692"/>
            <a:ext cx="9085940" cy="1472224"/>
          </a:xfrm>
        </p:spPr>
        <p:txBody>
          <a:bodyPr vert="horz" lIns="91440" tIns="45720" rIns="91440" bIns="45720" rtlCol="0" anchor="b">
            <a:normAutofit/>
          </a:bodyPr>
          <a:lstStyle/>
          <a:p>
            <a:r>
              <a:rPr lang="en-US" sz="5200" dirty="0">
                <a:blipFill dpi="0" rotWithShape="1">
                  <a:blip r:embed="rId4"/>
                  <a:srcRect/>
                  <a:tile tx="6350" ty="-127000" sx="65000" sy="64000" flip="none" algn="tl"/>
                </a:blipFill>
              </a:rPr>
              <a:t>Does</a:t>
            </a:r>
            <a:r>
              <a:rPr lang="en-US" sz="5200" kern="1200" cap="none" baseline="0" dirty="0">
                <a:blipFill dpi="0" rotWithShape="1">
                  <a:blip r:embed="rId4"/>
                  <a:srcRect/>
                  <a:tile tx="6350" ty="-127000" sx="65000" sy="64000" flip="none" algn="tl"/>
                </a:blipFill>
                <a:latin typeface="+mj-lt"/>
                <a:ea typeface="+mj-ea"/>
                <a:cs typeface="+mj-cs"/>
              </a:rPr>
              <a:t> this affect a students future?</a:t>
            </a:r>
          </a:p>
        </p:txBody>
      </p:sp>
      <p:sp>
        <p:nvSpPr>
          <p:cNvPr id="3" name="Text Placeholder 2">
            <a:extLst>
              <a:ext uri="{FF2B5EF4-FFF2-40B4-BE49-F238E27FC236}">
                <a16:creationId xmlns:a16="http://schemas.microsoft.com/office/drawing/2014/main" id="{F8057CD9-5F69-4810-821F-1A08876EC76D}"/>
              </a:ext>
            </a:extLst>
          </p:cNvPr>
          <p:cNvSpPr>
            <a:spLocks noGrp="1"/>
          </p:cNvSpPr>
          <p:nvPr>
            <p:ph type="body" idx="1"/>
          </p:nvPr>
        </p:nvSpPr>
        <p:spPr>
          <a:xfrm>
            <a:off x="1069848" y="6087596"/>
            <a:ext cx="9052560" cy="364482"/>
          </a:xfrm>
        </p:spPr>
        <p:txBody>
          <a:bodyPr vert="horz" lIns="91440" tIns="45720" rIns="91440" bIns="45720" rtlCol="0" anchor="t">
            <a:noAutofit/>
          </a:bodyPr>
          <a:lstStyle/>
          <a:p>
            <a:r>
              <a:rPr lang="en-US" dirty="0"/>
              <a:t>We will look into some US Census Data to see Educational Attainment statistics in the Davidson county area </a:t>
            </a:r>
          </a:p>
          <a:p>
            <a:endParaRPr lang="en-US" sz="2200" dirty="0"/>
          </a:p>
        </p:txBody>
      </p:sp>
      <p:grpSp>
        <p:nvGrpSpPr>
          <p:cNvPr id="44" name="Group 43">
            <a:extLst>
              <a:ext uri="{FF2B5EF4-FFF2-40B4-BE49-F238E27FC236}">
                <a16:creationId xmlns:a16="http://schemas.microsoft.com/office/drawing/2014/main" id="{E338BB70-4256-4514-BA1C-E72F3183F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45" name="Oval 44">
              <a:extLst>
                <a:ext uri="{FF2B5EF4-FFF2-40B4-BE49-F238E27FC236}">
                  <a16:creationId xmlns:a16="http://schemas.microsoft.com/office/drawing/2014/main" id="{91218D88-B948-435E-A82D-93BE5F098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6" name="Oval 45">
              <a:extLst>
                <a:ext uri="{FF2B5EF4-FFF2-40B4-BE49-F238E27FC236}">
                  <a16:creationId xmlns:a16="http://schemas.microsoft.com/office/drawing/2014/main" id="{A8EAC300-6464-49C0-8F29-B68528304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7039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5BF8-B573-4506-A572-976FDD2DA938}"/>
              </a:ext>
            </a:extLst>
          </p:cNvPr>
          <p:cNvSpPr>
            <a:spLocks noGrp="1"/>
          </p:cNvSpPr>
          <p:nvPr>
            <p:ph type="title"/>
          </p:nvPr>
        </p:nvSpPr>
        <p:spPr/>
        <p:txBody>
          <a:bodyPr/>
          <a:lstStyle/>
          <a:p>
            <a:r>
              <a:rPr lang="en-US" u="sng" dirty="0">
                <a:ea typeface="+mj-lt"/>
                <a:cs typeface="+mj-lt"/>
              </a:rPr>
              <a:t>Motivation:</a:t>
            </a:r>
            <a:endParaRPr lang="en-US" u="sng" dirty="0"/>
          </a:p>
        </p:txBody>
      </p:sp>
      <p:sp>
        <p:nvSpPr>
          <p:cNvPr id="3" name="Content Placeholder 2">
            <a:extLst>
              <a:ext uri="{FF2B5EF4-FFF2-40B4-BE49-F238E27FC236}">
                <a16:creationId xmlns:a16="http://schemas.microsoft.com/office/drawing/2014/main" id="{44697725-914F-498E-BF1E-BF75DAD4BB50}"/>
              </a:ext>
            </a:extLst>
          </p:cNvPr>
          <p:cNvSpPr>
            <a:spLocks noGrp="1"/>
          </p:cNvSpPr>
          <p:nvPr>
            <p:ph idx="1"/>
          </p:nvPr>
        </p:nvSpPr>
        <p:spPr/>
        <p:txBody>
          <a:bodyPr vert="horz" lIns="0" tIns="45720" rIns="0" bIns="45720" rtlCol="0" anchor="t">
            <a:normAutofit/>
          </a:bodyPr>
          <a:lstStyle/>
          <a:p>
            <a:r>
              <a:rPr lang="en-US" sz="2800" dirty="0">
                <a:ea typeface="+mn-lt"/>
                <a:cs typeface="+mn-lt"/>
              </a:rPr>
              <a:t>Upon moving closer to the city, I noticed that there was a lack of grocery stores in the area. I then wondered how the lack of fruits and vegetables would affect individuals both physically and economically. With this analysis, I hope to find out if there is a  lack of fruits and vegetables in the Nashville area and if there is, how does it affect individuals. And if there is an effect, who is affected, and how we as a city can combat this issue.</a:t>
            </a:r>
            <a:endParaRPr lang="en-US" sz="2800" dirty="0"/>
          </a:p>
        </p:txBody>
      </p:sp>
    </p:spTree>
    <p:extLst>
      <p:ext uri="{BB962C8B-B14F-4D97-AF65-F5344CB8AC3E}">
        <p14:creationId xmlns:p14="http://schemas.microsoft.com/office/powerpoint/2010/main" val="481746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F9C8-5DDC-4354-AB22-A82FD1954766}"/>
              </a:ext>
            </a:extLst>
          </p:cNvPr>
          <p:cNvSpPr>
            <a:spLocks noGrp="1"/>
          </p:cNvSpPr>
          <p:nvPr>
            <p:ph type="title"/>
          </p:nvPr>
        </p:nvSpPr>
        <p:spPr/>
        <p:txBody>
          <a:bodyPr>
            <a:normAutofit fontScale="90000"/>
          </a:bodyPr>
          <a:lstStyle/>
          <a:p>
            <a:r>
              <a:rPr lang="en-US" dirty="0">
                <a:ea typeface="+mj-lt"/>
                <a:cs typeface="+mj-lt"/>
              </a:rPr>
              <a:t>Educational Attainment for the State of Tennessee : Population 25 </a:t>
            </a:r>
            <a:r>
              <a:rPr lang="en-US">
                <a:ea typeface="+mj-lt"/>
                <a:cs typeface="+mj-lt"/>
              </a:rPr>
              <a:t>yrs.</a:t>
            </a:r>
            <a:r>
              <a:rPr lang="en-US" dirty="0">
                <a:ea typeface="+mj-lt"/>
                <a:cs typeface="+mj-lt"/>
              </a:rPr>
              <a:t> and older </a:t>
            </a:r>
            <a:endParaRPr lang="en-US"/>
          </a:p>
        </p:txBody>
      </p:sp>
      <p:pic>
        <p:nvPicPr>
          <p:cNvPr id="4" name="Picture 4" descr="Table&#10;&#10;Description automatically generated">
            <a:extLst>
              <a:ext uri="{FF2B5EF4-FFF2-40B4-BE49-F238E27FC236}">
                <a16:creationId xmlns:a16="http://schemas.microsoft.com/office/drawing/2014/main" id="{4F4964C0-73BF-4D5B-805D-765E6E8F7D40}"/>
              </a:ext>
            </a:extLst>
          </p:cNvPr>
          <p:cNvPicPr>
            <a:picLocks noGrp="1" noChangeAspect="1"/>
          </p:cNvPicPr>
          <p:nvPr>
            <p:ph idx="1"/>
          </p:nvPr>
        </p:nvPicPr>
        <p:blipFill>
          <a:blip r:embed="rId2"/>
          <a:stretch>
            <a:fillRect/>
          </a:stretch>
        </p:blipFill>
        <p:spPr>
          <a:xfrm>
            <a:off x="1936342" y="2378235"/>
            <a:ext cx="8056468" cy="36178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97115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8392-5F47-4632-860A-9EF03C787FF2}"/>
              </a:ext>
            </a:extLst>
          </p:cNvPr>
          <p:cNvSpPr>
            <a:spLocks noGrp="1"/>
          </p:cNvSpPr>
          <p:nvPr>
            <p:ph type="title"/>
          </p:nvPr>
        </p:nvSpPr>
        <p:spPr/>
        <p:txBody>
          <a:bodyPr>
            <a:normAutofit fontScale="90000"/>
          </a:bodyPr>
          <a:lstStyle/>
          <a:p>
            <a:r>
              <a:rPr lang="en-US" dirty="0">
                <a:ea typeface="+mj-lt"/>
                <a:cs typeface="+mj-lt"/>
              </a:rPr>
              <a:t>Educational Attainment for Davidson County: Population 25 </a:t>
            </a:r>
            <a:r>
              <a:rPr lang="en-US">
                <a:ea typeface="+mj-lt"/>
                <a:cs typeface="+mj-lt"/>
              </a:rPr>
              <a:t>yrs.</a:t>
            </a:r>
            <a:r>
              <a:rPr lang="en-US" dirty="0">
                <a:ea typeface="+mj-lt"/>
                <a:cs typeface="+mj-lt"/>
              </a:rPr>
              <a:t> and older</a:t>
            </a:r>
            <a:endParaRPr lang="en-US" dirty="0"/>
          </a:p>
        </p:txBody>
      </p:sp>
      <p:pic>
        <p:nvPicPr>
          <p:cNvPr id="4" name="Picture 4" descr="Table&#10;&#10;Description automatically generated">
            <a:extLst>
              <a:ext uri="{FF2B5EF4-FFF2-40B4-BE49-F238E27FC236}">
                <a16:creationId xmlns:a16="http://schemas.microsoft.com/office/drawing/2014/main" id="{585999C6-0217-440A-BC42-81C3C7E05456}"/>
              </a:ext>
            </a:extLst>
          </p:cNvPr>
          <p:cNvPicPr>
            <a:picLocks noGrp="1" noChangeAspect="1"/>
          </p:cNvPicPr>
          <p:nvPr>
            <p:ph idx="1"/>
          </p:nvPr>
        </p:nvPicPr>
        <p:blipFill>
          <a:blip r:embed="rId2"/>
          <a:stretch>
            <a:fillRect/>
          </a:stretch>
        </p:blipFill>
        <p:spPr>
          <a:xfrm>
            <a:off x="1760410" y="2460038"/>
            <a:ext cx="8677275" cy="35528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616812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CD18B-2F88-4E26-B3D6-B5F9843EE21A}"/>
              </a:ext>
            </a:extLst>
          </p:cNvPr>
          <p:cNvSpPr>
            <a:spLocks noGrp="1"/>
          </p:cNvSpPr>
          <p:nvPr>
            <p:ph type="title"/>
          </p:nvPr>
        </p:nvSpPr>
        <p:spPr>
          <a:xfrm>
            <a:off x="1069848" y="484632"/>
            <a:ext cx="10058400" cy="1609344"/>
          </a:xfrm>
        </p:spPr>
        <p:txBody>
          <a:bodyPr>
            <a:normAutofit/>
          </a:bodyPr>
          <a:lstStyle/>
          <a:p>
            <a:r>
              <a:rPr lang="en-US" sz="3700" dirty="0">
                <a:ea typeface="+mj-lt"/>
                <a:cs typeface="+mj-lt"/>
              </a:rPr>
              <a:t>Education Attainment by Race -Davidson County</a:t>
            </a:r>
            <a:endParaRPr lang="en-US" sz="3700" dirty="0"/>
          </a:p>
        </p:txBody>
      </p:sp>
      <p:pic>
        <p:nvPicPr>
          <p:cNvPr id="9" name="Picture 9" descr="Table&#10;&#10;Description automatically generated">
            <a:extLst>
              <a:ext uri="{FF2B5EF4-FFF2-40B4-BE49-F238E27FC236}">
                <a16:creationId xmlns:a16="http://schemas.microsoft.com/office/drawing/2014/main" id="{A005F0C8-3742-477E-9F06-286629F4183F}"/>
              </a:ext>
            </a:extLst>
          </p:cNvPr>
          <p:cNvPicPr>
            <a:picLocks noGrp="1" noChangeAspect="1"/>
          </p:cNvPicPr>
          <p:nvPr>
            <p:ph idx="1"/>
          </p:nvPr>
        </p:nvPicPr>
        <p:blipFill>
          <a:blip r:embed="rId2"/>
          <a:stretch>
            <a:fillRect/>
          </a:stretch>
        </p:blipFill>
        <p:spPr>
          <a:xfrm>
            <a:off x="1741641" y="2436226"/>
            <a:ext cx="8284508" cy="27398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71508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3B888-740D-4F4B-8CF8-DCDE47439F3F}"/>
              </a:ext>
            </a:extLst>
          </p:cNvPr>
          <p:cNvSpPr>
            <a:spLocks noGrp="1"/>
          </p:cNvSpPr>
          <p:nvPr>
            <p:ph type="title"/>
          </p:nvPr>
        </p:nvSpPr>
        <p:spPr/>
        <p:txBody>
          <a:bodyPr>
            <a:normAutofit fontScale="90000"/>
          </a:bodyPr>
          <a:lstStyle/>
          <a:p>
            <a:r>
              <a:rPr lang="en-US" dirty="0">
                <a:ea typeface="+mj-lt"/>
                <a:cs typeface="+mj-lt"/>
              </a:rPr>
              <a:t>Individuals Below Poverty level who attained an Education-Davidson County </a:t>
            </a:r>
            <a:endParaRPr lang="en-US" dirty="0"/>
          </a:p>
        </p:txBody>
      </p:sp>
      <p:pic>
        <p:nvPicPr>
          <p:cNvPr id="4" name="Picture 4" descr="Table&#10;&#10;Description automatically generated">
            <a:extLst>
              <a:ext uri="{FF2B5EF4-FFF2-40B4-BE49-F238E27FC236}">
                <a16:creationId xmlns:a16="http://schemas.microsoft.com/office/drawing/2014/main" id="{38F947AD-5AEC-4F6B-B38C-13C9FF43C58B}"/>
              </a:ext>
            </a:extLst>
          </p:cNvPr>
          <p:cNvPicPr>
            <a:picLocks noGrp="1" noChangeAspect="1"/>
          </p:cNvPicPr>
          <p:nvPr>
            <p:ph idx="1"/>
          </p:nvPr>
        </p:nvPicPr>
        <p:blipFill>
          <a:blip r:embed="rId2"/>
          <a:stretch>
            <a:fillRect/>
          </a:stretch>
        </p:blipFill>
        <p:spPr>
          <a:xfrm>
            <a:off x="872625" y="2644095"/>
            <a:ext cx="10793505" cy="3077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974313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F6E02-24AB-480C-BDD3-FD0E8DBD7D2E}"/>
              </a:ext>
            </a:extLst>
          </p:cNvPr>
          <p:cNvSpPr>
            <a:spLocks noGrp="1"/>
          </p:cNvSpPr>
          <p:nvPr>
            <p:ph type="title"/>
          </p:nvPr>
        </p:nvSpPr>
        <p:spPr/>
        <p:txBody>
          <a:bodyPr/>
          <a:lstStyle/>
          <a:p>
            <a:r>
              <a:rPr lang="en-US" dirty="0">
                <a:ea typeface="+mj-lt"/>
                <a:cs typeface="+mj-lt"/>
              </a:rPr>
              <a:t>Below Poverty level Stats for Davidson County-all ages</a:t>
            </a:r>
            <a:endParaRPr lang="en-US" dirty="0"/>
          </a:p>
        </p:txBody>
      </p:sp>
      <p:pic>
        <p:nvPicPr>
          <p:cNvPr id="4" name="Picture 4" descr="Table&#10;&#10;Description automatically generated">
            <a:extLst>
              <a:ext uri="{FF2B5EF4-FFF2-40B4-BE49-F238E27FC236}">
                <a16:creationId xmlns:a16="http://schemas.microsoft.com/office/drawing/2014/main" id="{60FA4097-689A-495B-B5BC-36084C3938AE}"/>
              </a:ext>
            </a:extLst>
          </p:cNvPr>
          <p:cNvPicPr>
            <a:picLocks noGrp="1" noChangeAspect="1"/>
          </p:cNvPicPr>
          <p:nvPr>
            <p:ph idx="1"/>
          </p:nvPr>
        </p:nvPicPr>
        <p:blipFill>
          <a:blip r:embed="rId2"/>
          <a:stretch>
            <a:fillRect/>
          </a:stretch>
        </p:blipFill>
        <p:spPr>
          <a:xfrm>
            <a:off x="1561787" y="2315482"/>
            <a:ext cx="8357346" cy="36447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26020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7" name="Rectangle 16">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7C81FBE-3A15-412E-9A09-46C0D1FAFD88}"/>
              </a:ext>
            </a:extLst>
          </p:cNvPr>
          <p:cNvSpPr>
            <a:spLocks noGrp="1"/>
          </p:cNvSpPr>
          <p:nvPr>
            <p:ph type="title"/>
          </p:nvPr>
        </p:nvSpPr>
        <p:spPr>
          <a:xfrm>
            <a:off x="1051560" y="643468"/>
            <a:ext cx="9966960" cy="3592432"/>
          </a:xfrm>
        </p:spPr>
        <p:txBody>
          <a:bodyPr vert="horz" lIns="91440" tIns="45720" rIns="91440" bIns="45720" rtlCol="0" anchor="ctr">
            <a:normAutofit/>
          </a:bodyPr>
          <a:lstStyle/>
          <a:p>
            <a:r>
              <a:rPr lang="en-US" sz="8900" cap="all">
                <a:blipFill dpi="0" rotWithShape="1">
                  <a:blip r:embed="rId4"/>
                  <a:srcRect/>
                  <a:tile tx="6350" ty="-127000" sx="65000" sy="64000" flip="none" algn="tl"/>
                </a:blipFill>
              </a:rPr>
              <a:t>What have we discovered?</a:t>
            </a:r>
          </a:p>
        </p:txBody>
      </p:sp>
      <p:sp>
        <p:nvSpPr>
          <p:cNvPr id="19" name="Rectangle 18">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22" name="Oval 21">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36520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B069624E-F552-4DB6-AEF8-97CA7AFB5501}"/>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ea typeface="+mj-lt"/>
                <a:cs typeface="+mj-lt"/>
              </a:rPr>
              <a:t>Analysis </a:t>
            </a:r>
            <a:endParaRPr lang="en-US" sz="3000">
              <a:solidFill>
                <a:srgbClr val="FFFFFF"/>
              </a:solidFill>
            </a:endParaRP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C3FE695-E703-4759-A0B7-4CA5184181D2}"/>
              </a:ext>
            </a:extLst>
          </p:cNvPr>
          <p:cNvSpPr>
            <a:spLocks noGrp="1"/>
          </p:cNvSpPr>
          <p:nvPr>
            <p:ph idx="1"/>
          </p:nvPr>
        </p:nvSpPr>
        <p:spPr>
          <a:xfrm>
            <a:off x="6099018" y="1675652"/>
            <a:ext cx="5142658" cy="5407212"/>
          </a:xfrm>
        </p:spPr>
        <p:txBody>
          <a:bodyPr vert="horz" lIns="91440" tIns="45720" rIns="91440" bIns="45720" rtlCol="0" anchor="ctr">
            <a:normAutofit fontScale="92500" lnSpcReduction="10000"/>
          </a:bodyPr>
          <a:lstStyle/>
          <a:p>
            <a:r>
              <a:rPr lang="en-US" dirty="0">
                <a:ea typeface="+mn-lt"/>
                <a:cs typeface="+mn-lt"/>
              </a:rPr>
              <a:t>Black/AA students are the most economically disadvantaged students in Davidson County </a:t>
            </a:r>
          </a:p>
          <a:p>
            <a:pPr>
              <a:buClr>
                <a:srgbClr val="689D9B"/>
              </a:buClr>
            </a:pPr>
            <a:r>
              <a:rPr lang="en-US" dirty="0">
                <a:ea typeface="+mn-lt"/>
                <a:cs typeface="+mn-lt"/>
              </a:rPr>
              <a:t>Students residing in the North and South </a:t>
            </a:r>
            <a:r>
              <a:rPr lang="en-US">
                <a:ea typeface="+mn-lt"/>
                <a:cs typeface="+mn-lt"/>
              </a:rPr>
              <a:t>West region of the Cumberland River( 37218/37209)live in a food desert. </a:t>
            </a:r>
            <a:r>
              <a:rPr lang="en-US" dirty="0">
                <a:ea typeface="+mn-lt"/>
                <a:cs typeface="+mn-lt"/>
              </a:rPr>
              <a:t>These areas are also economically </a:t>
            </a:r>
            <a:r>
              <a:rPr lang="en-US">
                <a:ea typeface="+mn-lt"/>
                <a:cs typeface="+mn-lt"/>
              </a:rPr>
              <a:t>disadvantaged and had a high number of Black/AA </a:t>
            </a:r>
            <a:r>
              <a:rPr lang="en-US" dirty="0">
                <a:ea typeface="+mn-lt"/>
                <a:cs typeface="+mn-lt"/>
              </a:rPr>
              <a:t>students. </a:t>
            </a:r>
            <a:endParaRPr lang="en-US">
              <a:cs typeface="Arial"/>
            </a:endParaRPr>
          </a:p>
          <a:p>
            <a:pPr>
              <a:buClr>
                <a:srgbClr val="689D9B"/>
              </a:buClr>
            </a:pPr>
            <a:r>
              <a:rPr lang="en-US">
                <a:ea typeface="+mn-lt"/>
                <a:cs typeface="+mn-lt"/>
              </a:rPr>
              <a:t> Whites Creek (37189) and Joelton (37080) also seemed to be food deserts and also had a high number of Black/AA students. </a:t>
            </a:r>
          </a:p>
          <a:p>
            <a:pPr marL="0" indent="0">
              <a:buClr>
                <a:srgbClr val="689D9B"/>
              </a:buClr>
              <a:buNone/>
            </a:pPr>
            <a:endParaRPr lang="en-US" dirty="0">
              <a:cs typeface="Arial"/>
            </a:endParaRPr>
          </a:p>
          <a:p>
            <a:pPr>
              <a:buClr>
                <a:srgbClr val="689D9B"/>
              </a:buClr>
            </a:pPr>
            <a:endParaRPr lang="en-US" dirty="0">
              <a:cs typeface="Arial"/>
            </a:endParaRPr>
          </a:p>
          <a:p>
            <a:pPr marL="0" indent="0">
              <a:buClr>
                <a:srgbClr val="689D9B"/>
              </a:buClr>
              <a:buNone/>
            </a:pPr>
            <a:br>
              <a:rPr lang="en-US" dirty="0"/>
            </a:br>
            <a:br>
              <a:rPr lang="en-US" dirty="0"/>
            </a:br>
            <a:endParaRPr lang="en-US" dirty="0">
              <a:cs typeface="Arial" panose="020B0604020202020204"/>
            </a:endParaRPr>
          </a:p>
        </p:txBody>
      </p:sp>
    </p:spTree>
    <p:extLst>
      <p:ext uri="{BB962C8B-B14F-4D97-AF65-F5344CB8AC3E}">
        <p14:creationId xmlns:p14="http://schemas.microsoft.com/office/powerpoint/2010/main" val="3021572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624E-F552-4DB6-AEF8-97CA7AFB5501}"/>
              </a:ext>
            </a:extLst>
          </p:cNvPr>
          <p:cNvSpPr>
            <a:spLocks noGrp="1"/>
          </p:cNvSpPr>
          <p:nvPr>
            <p:ph type="title"/>
          </p:nvPr>
        </p:nvSpPr>
        <p:spPr/>
        <p:txBody>
          <a:bodyPr/>
          <a:lstStyle/>
          <a:p>
            <a:r>
              <a:rPr lang="en-US" dirty="0">
                <a:ea typeface="+mj-lt"/>
                <a:cs typeface="+mj-lt"/>
              </a:rPr>
              <a:t>Analysis (cont.)</a:t>
            </a:r>
            <a:endParaRPr lang="en-US" dirty="0"/>
          </a:p>
        </p:txBody>
      </p:sp>
      <p:sp>
        <p:nvSpPr>
          <p:cNvPr id="3" name="Content Placeholder 2">
            <a:extLst>
              <a:ext uri="{FF2B5EF4-FFF2-40B4-BE49-F238E27FC236}">
                <a16:creationId xmlns:a16="http://schemas.microsoft.com/office/drawing/2014/main" id="{9C3FE695-E703-4759-A0B7-4CA5184181D2}"/>
              </a:ext>
            </a:extLst>
          </p:cNvPr>
          <p:cNvSpPr>
            <a:spLocks noGrp="1"/>
          </p:cNvSpPr>
          <p:nvPr>
            <p:ph idx="1"/>
          </p:nvPr>
        </p:nvSpPr>
        <p:spPr>
          <a:xfrm>
            <a:off x="1069848" y="1939647"/>
            <a:ext cx="10058400" cy="4679966"/>
          </a:xfrm>
        </p:spPr>
        <p:txBody>
          <a:bodyPr vert="horz" lIns="91440" tIns="45720" rIns="91440" bIns="45720" rtlCol="0" anchor="t">
            <a:normAutofit fontScale="92500" lnSpcReduction="20000"/>
          </a:bodyPr>
          <a:lstStyle/>
          <a:p>
            <a:endParaRPr lang="en-US" sz="1600" dirty="0">
              <a:cs typeface="Arial" panose="020B0604020202020204"/>
            </a:endParaRPr>
          </a:p>
          <a:p>
            <a:r>
              <a:rPr lang="en-US" sz="1800">
                <a:ea typeface="+mn-lt"/>
                <a:cs typeface="+mn-lt"/>
              </a:rPr>
              <a:t>Goodlettsville (37072) and Hermitage (37076)was towards the middle of the </a:t>
            </a:r>
            <a:r>
              <a:rPr lang="en-US" sz="1800" dirty="0">
                <a:ea typeface="+mn-lt"/>
                <a:cs typeface="+mn-lt"/>
              </a:rPr>
              <a:t>gradient scale and did not show many grocery stores within the area.  Students within this area were Black/AA</a:t>
            </a:r>
            <a:endParaRPr lang="en-US" sz="1800">
              <a:cs typeface="Arial"/>
            </a:endParaRPr>
          </a:p>
          <a:p>
            <a:r>
              <a:rPr lang="en-US" sz="1800">
                <a:ea typeface="+mn-lt"/>
                <a:cs typeface="+mn-lt"/>
              </a:rPr>
              <a:t>Though Bellevue (37221) leaned towards the higher end of the amount of economically </a:t>
            </a:r>
            <a:r>
              <a:rPr lang="en-US" sz="1800" dirty="0">
                <a:ea typeface="+mn-lt"/>
                <a:cs typeface="+mn-lt"/>
              </a:rPr>
              <a:t>advantage students, this area also had spots where stores were not near. Students within this area were White/ Caucasian</a:t>
            </a:r>
            <a:endParaRPr lang="en-US" sz="1800" dirty="0">
              <a:cs typeface="Arial" panose="020B0604020202020204"/>
            </a:endParaRPr>
          </a:p>
          <a:p>
            <a:r>
              <a:rPr lang="en-US" sz="1800" dirty="0">
                <a:ea typeface="+mn-lt"/>
                <a:cs typeface="+mn-lt"/>
              </a:rPr>
              <a:t>It must be noted that the economically disadvantaged zip codes had a large number of stores in the area, but it is hard to tell if many of the listed stores provide healthy fruits and vegetables </a:t>
            </a:r>
            <a:endParaRPr lang="en-US" sz="1800" dirty="0">
              <a:cs typeface="Arial" panose="020B0604020202020204"/>
            </a:endParaRPr>
          </a:p>
          <a:p>
            <a:pPr>
              <a:buClr>
                <a:srgbClr val="689D9B"/>
              </a:buClr>
            </a:pPr>
            <a:r>
              <a:rPr lang="en-US" sz="1800" dirty="0">
                <a:cs typeface="Arial" panose="020B0604020202020204"/>
              </a:rPr>
              <a:t>In regards to Davidson County's residents Education Attainment, about 85% of Davidson county </a:t>
            </a:r>
            <a:r>
              <a:rPr lang="en-US" sz="1800">
                <a:cs typeface="Arial" panose="020B0604020202020204"/>
              </a:rPr>
              <a:t>residents obtained a High school diploma and 45% received a College diploma. However, only 12.6% of residents under the poverty line obtained a High school diploma and 23% have no dipolma at all . With this, we can note that many under the poverty line do not have a degree that may allow </a:t>
            </a:r>
            <a:r>
              <a:rPr lang="en-US" sz="1800" dirty="0">
                <a:cs typeface="Arial" panose="020B0604020202020204"/>
              </a:rPr>
              <a:t>them to raise their economic status. But is there a correlation? </a:t>
            </a:r>
          </a:p>
          <a:p>
            <a:pPr marL="0" indent="0">
              <a:buNone/>
            </a:pPr>
            <a:br>
              <a:rPr lang="en-US" dirty="0"/>
            </a:br>
            <a:br>
              <a:rPr lang="en-US" dirty="0"/>
            </a:br>
            <a:br>
              <a:rPr lang="en-US" dirty="0"/>
            </a:br>
            <a:br>
              <a:rPr lang="en-US" dirty="0"/>
            </a:br>
            <a:endParaRPr lang="en-US">
              <a:cs typeface="Arial" panose="020B0604020202020204"/>
            </a:endParaRPr>
          </a:p>
        </p:txBody>
      </p:sp>
    </p:spTree>
    <p:extLst>
      <p:ext uri="{BB962C8B-B14F-4D97-AF65-F5344CB8AC3E}">
        <p14:creationId xmlns:p14="http://schemas.microsoft.com/office/powerpoint/2010/main" val="2109704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7" name="Oval 16">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9" name="Rectangle 18">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6B1C370-891E-4F81-A035-622084F6277B}"/>
              </a:ext>
            </a:extLst>
          </p:cNvPr>
          <p:cNvPicPr>
            <a:picLocks noChangeAspect="1"/>
          </p:cNvPicPr>
          <p:nvPr/>
        </p:nvPicPr>
        <p:blipFill rotWithShape="1">
          <a:blip r:embed="rId6"/>
          <a:srcRect t="7097" r="-2" b="8506"/>
          <a:stretch/>
        </p:blipFill>
        <p:spPr>
          <a:xfrm>
            <a:off x="20" y="10"/>
            <a:ext cx="12191980" cy="6857989"/>
          </a:xfrm>
          <a:prstGeom prst="rect">
            <a:avLst/>
          </a:prstGeom>
        </p:spPr>
      </p:pic>
      <p:sp>
        <p:nvSpPr>
          <p:cNvPr id="21" name="Rectangle 20">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9B357-812B-40EF-B844-E5A1F8566205}"/>
              </a:ext>
            </a:extLst>
          </p:cNvPr>
          <p:cNvSpPr>
            <a:spLocks noGrp="1"/>
          </p:cNvSpPr>
          <p:nvPr>
            <p:ph type="title"/>
          </p:nvPr>
        </p:nvSpPr>
        <p:spPr>
          <a:xfrm>
            <a:off x="1051560" y="1432223"/>
            <a:ext cx="9966960" cy="3035808"/>
          </a:xfrm>
        </p:spPr>
        <p:txBody>
          <a:bodyPr vert="horz" lIns="91440" tIns="45720" rIns="91440" bIns="45720" rtlCol="0" anchor="b">
            <a:normAutofit/>
          </a:bodyPr>
          <a:lstStyle/>
          <a:p>
            <a:r>
              <a:rPr lang="en-US" kern="1200" cap="none" baseline="0">
                <a:solidFill>
                  <a:srgbClr val="FFFFFF"/>
                </a:solidFill>
                <a:latin typeface="+mj-lt"/>
                <a:ea typeface="+mj-ea"/>
                <a:cs typeface="+mj-cs"/>
              </a:rPr>
              <a:t>What does this all mean?</a:t>
            </a:r>
          </a:p>
        </p:txBody>
      </p:sp>
    </p:spTree>
    <p:extLst>
      <p:ext uri="{BB962C8B-B14F-4D97-AF65-F5344CB8AC3E}">
        <p14:creationId xmlns:p14="http://schemas.microsoft.com/office/powerpoint/2010/main" val="2308641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4697C-8F8A-4CA8-9D29-27429F6707DA}"/>
              </a:ext>
            </a:extLst>
          </p:cNvPr>
          <p:cNvSpPr>
            <a:spLocks noGrp="1"/>
          </p:cNvSpPr>
          <p:nvPr>
            <p:ph type="title"/>
          </p:nvPr>
        </p:nvSpPr>
        <p:spPr/>
        <p:txBody>
          <a:bodyPr/>
          <a:lstStyle/>
          <a:p>
            <a:r>
              <a:rPr lang="en-US" dirty="0">
                <a:ea typeface="+mj-lt"/>
                <a:cs typeface="+mj-lt"/>
              </a:rPr>
              <a:t>Conclusion </a:t>
            </a:r>
            <a:endParaRPr lang="en-US"/>
          </a:p>
        </p:txBody>
      </p:sp>
      <p:sp>
        <p:nvSpPr>
          <p:cNvPr id="3" name="Content Placeholder 2">
            <a:extLst>
              <a:ext uri="{FF2B5EF4-FFF2-40B4-BE49-F238E27FC236}">
                <a16:creationId xmlns:a16="http://schemas.microsoft.com/office/drawing/2014/main" id="{917831DA-A17B-4943-B7D7-455D678788C2}"/>
              </a:ext>
            </a:extLst>
          </p:cNvPr>
          <p:cNvSpPr>
            <a:spLocks noGrp="1"/>
          </p:cNvSpPr>
          <p:nvPr>
            <p:ph idx="1"/>
          </p:nvPr>
        </p:nvSpPr>
        <p:spPr/>
        <p:txBody>
          <a:bodyPr vert="horz" lIns="91440" tIns="45720" rIns="91440" bIns="45720" rtlCol="0" anchor="t">
            <a:normAutofit/>
          </a:bodyPr>
          <a:lstStyle/>
          <a:p>
            <a:r>
              <a:rPr lang="en-US" dirty="0">
                <a:ea typeface="+mn-lt"/>
                <a:cs typeface="+mn-lt"/>
              </a:rPr>
              <a:t>Most of the food deserts resided in economically disadvantaged zip codes but Bellevue, which is higher on the scale, also could be considered a food desert and could be seen as an outlier.</a:t>
            </a:r>
            <a:endParaRPr lang="en-US" dirty="0">
              <a:cs typeface="Arial" panose="020B0604020202020204"/>
            </a:endParaRPr>
          </a:p>
          <a:p>
            <a:pPr>
              <a:buClr>
                <a:srgbClr val="689D9B"/>
              </a:buClr>
            </a:pPr>
            <a:r>
              <a:rPr lang="en-US">
                <a:ea typeface="+mn-lt"/>
                <a:cs typeface="+mn-lt"/>
              </a:rPr>
              <a:t>Black/ AA students showed to have a higher chance living in a food </a:t>
            </a:r>
            <a:r>
              <a:rPr lang="en-US" dirty="0">
                <a:ea typeface="+mn-lt"/>
                <a:cs typeface="+mn-lt"/>
              </a:rPr>
              <a:t>desert but as previously stated, zip codes with higher disadvantaged students who had a large </a:t>
            </a:r>
            <a:r>
              <a:rPr lang="en-US">
                <a:ea typeface="+mn-lt"/>
                <a:cs typeface="+mn-lt"/>
              </a:rPr>
              <a:t>Black/AA population, showed a higher amount of grocery stores compared to students who were in economically advantaged zip codes. But....</a:t>
            </a:r>
          </a:p>
          <a:p>
            <a:pPr>
              <a:buClr>
                <a:srgbClr val="689D9B"/>
              </a:buClr>
            </a:pPr>
            <a:endParaRPr lang="en-US" dirty="0">
              <a:ea typeface="+mn-lt"/>
              <a:cs typeface="+mn-lt"/>
            </a:endParaRPr>
          </a:p>
          <a:p>
            <a:pPr>
              <a:buClr>
                <a:srgbClr val="689D9B"/>
              </a:buClr>
            </a:pPr>
            <a:endParaRPr lang="en-US" dirty="0"/>
          </a:p>
          <a:p>
            <a:pPr>
              <a:buClr>
                <a:srgbClr val="689D9B"/>
              </a:buClr>
            </a:pPr>
            <a:endParaRPr lang="en-US" dirty="0"/>
          </a:p>
          <a:p>
            <a:pPr>
              <a:buClr>
                <a:srgbClr val="689D9B"/>
              </a:buClr>
            </a:pPr>
            <a:endParaRPr lang="en-US" dirty="0">
              <a:cs typeface="Arial"/>
            </a:endParaRPr>
          </a:p>
        </p:txBody>
      </p:sp>
    </p:spTree>
    <p:extLst>
      <p:ext uri="{BB962C8B-B14F-4D97-AF65-F5344CB8AC3E}">
        <p14:creationId xmlns:p14="http://schemas.microsoft.com/office/powerpoint/2010/main" val="201959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BF2A-6EA4-4530-A177-6EB4375849EB}"/>
              </a:ext>
            </a:extLst>
          </p:cNvPr>
          <p:cNvSpPr>
            <a:spLocks noGrp="1"/>
          </p:cNvSpPr>
          <p:nvPr>
            <p:ph type="title"/>
          </p:nvPr>
        </p:nvSpPr>
        <p:spPr/>
        <p:txBody>
          <a:bodyPr/>
          <a:lstStyle/>
          <a:p>
            <a:r>
              <a:rPr lang="en-US" dirty="0">
                <a:ea typeface="+mj-lt"/>
                <a:cs typeface="+mj-lt"/>
              </a:rPr>
              <a:t>Questions asked prior to analysis</a:t>
            </a:r>
            <a:endParaRPr lang="en-US" dirty="0"/>
          </a:p>
        </p:txBody>
      </p:sp>
      <p:sp>
        <p:nvSpPr>
          <p:cNvPr id="3" name="Content Placeholder 2">
            <a:extLst>
              <a:ext uri="{FF2B5EF4-FFF2-40B4-BE49-F238E27FC236}">
                <a16:creationId xmlns:a16="http://schemas.microsoft.com/office/drawing/2014/main" id="{282CD0D5-4732-47B9-9174-E8DA7AFDFE8B}"/>
              </a:ext>
            </a:extLst>
          </p:cNvPr>
          <p:cNvSpPr>
            <a:spLocks noGrp="1"/>
          </p:cNvSpPr>
          <p:nvPr>
            <p:ph idx="1"/>
          </p:nvPr>
        </p:nvSpPr>
        <p:spPr/>
        <p:txBody>
          <a:bodyPr vert="horz" lIns="0" tIns="45720" rIns="0" bIns="45720" rtlCol="0" anchor="t">
            <a:normAutofit/>
          </a:bodyPr>
          <a:lstStyle/>
          <a:p>
            <a:r>
              <a:rPr lang="en-US" dirty="0">
                <a:ea typeface="+mn-lt"/>
                <a:cs typeface="+mn-lt"/>
              </a:rPr>
              <a:t>What age/race/gender typically reside in a food desert? </a:t>
            </a:r>
            <a:endParaRPr lang="en-US" dirty="0">
              <a:cs typeface="Calibri" panose="020F0502020204030204"/>
            </a:endParaRPr>
          </a:p>
          <a:p>
            <a:r>
              <a:rPr lang="en-US" dirty="0">
                <a:ea typeface="+mn-lt"/>
                <a:cs typeface="+mn-lt"/>
              </a:rPr>
              <a:t>Do lower income citizens have a higher rate of residing in a food desert or do higher income citizens have higher access to fruits and vegetables?</a:t>
            </a:r>
            <a:endParaRPr lang="en-US" dirty="0"/>
          </a:p>
          <a:p>
            <a:r>
              <a:rPr lang="en-US" dirty="0">
                <a:ea typeface="+mn-lt"/>
                <a:cs typeface="+mn-lt"/>
              </a:rPr>
              <a:t>How does residing in a food desert have an affect on one's education?</a:t>
            </a:r>
            <a:endParaRPr lang="en-US" dirty="0"/>
          </a:p>
          <a:p>
            <a:endParaRPr lang="en-US" dirty="0">
              <a:cs typeface="Calibri"/>
            </a:endParaRPr>
          </a:p>
        </p:txBody>
      </p:sp>
    </p:spTree>
    <p:extLst>
      <p:ext uri="{BB962C8B-B14F-4D97-AF65-F5344CB8AC3E}">
        <p14:creationId xmlns:p14="http://schemas.microsoft.com/office/powerpoint/2010/main" val="3853474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cake, table, decorated, made&#10;&#10;Description automatically generated">
            <a:extLst>
              <a:ext uri="{FF2B5EF4-FFF2-40B4-BE49-F238E27FC236}">
                <a16:creationId xmlns:a16="http://schemas.microsoft.com/office/drawing/2014/main" id="{C97F50B4-2FF3-4475-80DB-5151FEE9533C}"/>
              </a:ext>
            </a:extLst>
          </p:cNvPr>
          <p:cNvPicPr>
            <a:picLocks noChangeAspect="1"/>
          </p:cNvPicPr>
          <p:nvPr/>
        </p:nvPicPr>
        <p:blipFill rotWithShape="1">
          <a:blip r:embed="rId2"/>
          <a:srcRect l="23767" r="27836" b="-3"/>
          <a:stretch/>
        </p:blipFill>
        <p:spPr>
          <a:xfrm>
            <a:off x="2930184" y="-2655"/>
            <a:ext cx="2996169" cy="3358597"/>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AFAC63AA-1870-4D9C-802B-5697AABBC2D9}"/>
              </a:ext>
            </a:extLst>
          </p:cNvPr>
          <p:cNvPicPr>
            <a:picLocks noChangeAspect="1"/>
          </p:cNvPicPr>
          <p:nvPr/>
        </p:nvPicPr>
        <p:blipFill rotWithShape="1">
          <a:blip r:embed="rId3"/>
          <a:srcRect t="9560" r="1" b="6929"/>
          <a:stretch/>
        </p:blipFill>
        <p:spPr>
          <a:xfrm>
            <a:off x="20" y="3504904"/>
            <a:ext cx="5926333" cy="3353096"/>
          </a:xfrm>
          <a:prstGeom prst="rect">
            <a:avLst/>
          </a:prstGeom>
        </p:spPr>
      </p:pic>
      <p:sp>
        <p:nvSpPr>
          <p:cNvPr id="11" name="Rectangle 10">
            <a:extLst>
              <a:ext uri="{FF2B5EF4-FFF2-40B4-BE49-F238E27FC236}">
                <a16:creationId xmlns:a16="http://schemas.microsoft.com/office/drawing/2014/main" id="{361FA193-DCAE-4AC8-83BF-8F8F66D1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220" y="0"/>
            <a:ext cx="6104779" cy="6857999"/>
          </a:xfrm>
          <a:prstGeom prst="rect">
            <a:avLst/>
          </a:prstGeom>
          <a:blipFill dpi="0" rotWithShape="1">
            <a:blip r:embed="rId4">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74251-BF06-4A6B-8FA2-E99D03937A19}"/>
              </a:ext>
            </a:extLst>
          </p:cNvPr>
          <p:cNvSpPr>
            <a:spLocks noGrp="1"/>
          </p:cNvSpPr>
          <p:nvPr>
            <p:ph type="title"/>
          </p:nvPr>
        </p:nvSpPr>
        <p:spPr>
          <a:xfrm>
            <a:off x="6400800" y="484632"/>
            <a:ext cx="5299586" cy="1609344"/>
          </a:xfrm>
          <a:ln>
            <a:noFill/>
          </a:ln>
        </p:spPr>
        <p:txBody>
          <a:bodyPr>
            <a:normAutofit/>
          </a:bodyPr>
          <a:lstStyle/>
          <a:p>
            <a:r>
              <a:rPr lang="en-US" sz="4000"/>
              <a:t>Conclusion (cont.) </a:t>
            </a:r>
          </a:p>
        </p:txBody>
      </p:sp>
      <p:pic>
        <p:nvPicPr>
          <p:cNvPr id="4" name="Picture 4" descr="Graphical user interface, text, application&#10;&#10;Description automatically generated">
            <a:extLst>
              <a:ext uri="{FF2B5EF4-FFF2-40B4-BE49-F238E27FC236}">
                <a16:creationId xmlns:a16="http://schemas.microsoft.com/office/drawing/2014/main" id="{C543F452-2634-474D-80DD-90A4C3080D9C}"/>
              </a:ext>
            </a:extLst>
          </p:cNvPr>
          <p:cNvPicPr>
            <a:picLocks noChangeAspect="1"/>
          </p:cNvPicPr>
          <p:nvPr/>
        </p:nvPicPr>
        <p:blipFill rotWithShape="1">
          <a:blip r:embed="rId5"/>
          <a:srcRect l="26734" r="17152"/>
          <a:stretch/>
        </p:blipFill>
        <p:spPr>
          <a:xfrm>
            <a:off x="20" y="10"/>
            <a:ext cx="2769297" cy="3355932"/>
          </a:xfrm>
          <a:prstGeom prst="rect">
            <a:avLst/>
          </a:prstGeom>
        </p:spPr>
      </p:pic>
      <p:sp>
        <p:nvSpPr>
          <p:cNvPr id="3" name="Content Placeholder 2">
            <a:extLst>
              <a:ext uri="{FF2B5EF4-FFF2-40B4-BE49-F238E27FC236}">
                <a16:creationId xmlns:a16="http://schemas.microsoft.com/office/drawing/2014/main" id="{D3A3DE1E-42A3-43BE-892D-43BA90E4360C}"/>
              </a:ext>
            </a:extLst>
          </p:cNvPr>
          <p:cNvSpPr>
            <a:spLocks noGrp="1"/>
          </p:cNvSpPr>
          <p:nvPr>
            <p:ph idx="1"/>
          </p:nvPr>
        </p:nvSpPr>
        <p:spPr>
          <a:xfrm>
            <a:off x="6400799" y="2121408"/>
            <a:ext cx="5299585" cy="4050792"/>
          </a:xfrm>
        </p:spPr>
        <p:txBody>
          <a:bodyPr vert="horz" lIns="91440" tIns="45720" rIns="91440" bIns="45720" rtlCol="0" anchor="t">
            <a:normAutofit/>
          </a:bodyPr>
          <a:lstStyle/>
          <a:p>
            <a:r>
              <a:rPr lang="en-US" sz="1800">
                <a:cs typeface="Arial"/>
              </a:rPr>
              <a:t>As stated, it is hard to say if the grocery stores listed provide fruits and vegetables in disadvantaged neighborhoods. When one searches for Grocery Store/ Supermarket within Google Maps, Google may pick up a convenience store which could skew the data.</a:t>
            </a:r>
            <a:endParaRPr lang="en-US" sz="1800"/>
          </a:p>
        </p:txBody>
      </p:sp>
      <p:grpSp>
        <p:nvGrpSpPr>
          <p:cNvPr id="13" name="Group 12">
            <a:extLst>
              <a:ext uri="{FF2B5EF4-FFF2-40B4-BE49-F238E27FC236}">
                <a16:creationId xmlns:a16="http://schemas.microsoft.com/office/drawing/2014/main" id="{2D0EBE45-DD1D-48D7-AABD-314DFA8E21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2DD68C03-4BBF-4FED-89DD-6D17CC33C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F1E00BBC-6F07-46BF-AE13-F7B7A6F2B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65823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775A-BD4C-49E6-AE9B-DB1BDE96AC48}"/>
              </a:ext>
            </a:extLst>
          </p:cNvPr>
          <p:cNvSpPr>
            <a:spLocks noGrp="1"/>
          </p:cNvSpPr>
          <p:nvPr>
            <p:ph type="title"/>
          </p:nvPr>
        </p:nvSpPr>
        <p:spPr/>
        <p:txBody>
          <a:bodyPr/>
          <a:lstStyle/>
          <a:p>
            <a:r>
              <a:rPr lang="en-US" dirty="0">
                <a:ea typeface="+mj-lt"/>
                <a:cs typeface="+mj-lt"/>
              </a:rPr>
              <a:t>Conclusion (cont.)</a:t>
            </a:r>
            <a:endParaRPr lang="en-US" dirty="0"/>
          </a:p>
        </p:txBody>
      </p:sp>
      <p:sp>
        <p:nvSpPr>
          <p:cNvPr id="3" name="Content Placeholder 2">
            <a:extLst>
              <a:ext uri="{FF2B5EF4-FFF2-40B4-BE49-F238E27FC236}">
                <a16:creationId xmlns:a16="http://schemas.microsoft.com/office/drawing/2014/main" id="{2ED9ADB0-2544-4996-AFB7-7F9CFCC58AD8}"/>
              </a:ext>
            </a:extLst>
          </p:cNvPr>
          <p:cNvSpPr>
            <a:spLocks noGrp="1"/>
          </p:cNvSpPr>
          <p:nvPr>
            <p:ph idx="1"/>
          </p:nvPr>
        </p:nvSpPr>
        <p:spPr/>
        <p:txBody>
          <a:bodyPr vert="horz" lIns="91440" tIns="45720" rIns="91440" bIns="45720" rtlCol="0" anchor="t">
            <a:normAutofit/>
          </a:bodyPr>
          <a:lstStyle/>
          <a:p>
            <a:r>
              <a:rPr lang="en-US" dirty="0">
                <a:ea typeface="+mn-lt"/>
                <a:cs typeface="+mn-lt"/>
              </a:rPr>
              <a:t>It is also important to note that though White/Caucasian residents had a higher College Degree attainment rate in comparison to Black/AA and Hispanic/Latino residents, they also had the highest below poverty rate.</a:t>
            </a:r>
          </a:p>
          <a:p>
            <a:pPr>
              <a:buClr>
                <a:srgbClr val="689D9B"/>
              </a:buClr>
            </a:pPr>
            <a:r>
              <a:rPr lang="en-US">
                <a:ea typeface="+mn-lt"/>
                <a:cs typeface="+mn-lt"/>
              </a:rPr>
              <a:t>With this, it is hard to say if living in a food desert can have an effect on one's future education or future way of life. </a:t>
            </a:r>
            <a:endParaRPr lang="en-US"/>
          </a:p>
          <a:p>
            <a:pPr>
              <a:buClr>
                <a:srgbClr val="689D9B"/>
              </a:buClr>
            </a:pPr>
            <a:endParaRPr lang="en-US" dirty="0">
              <a:ea typeface="+mn-lt"/>
              <a:cs typeface="+mn-lt"/>
            </a:endParaRPr>
          </a:p>
          <a:p>
            <a:pPr>
              <a:buClr>
                <a:srgbClr val="689D9B"/>
              </a:buClr>
            </a:pPr>
            <a:endParaRPr lang="en-US" dirty="0">
              <a:cs typeface="Arial"/>
            </a:endParaRPr>
          </a:p>
          <a:p>
            <a:pPr>
              <a:buClr>
                <a:srgbClr val="689D9B"/>
              </a:buClr>
            </a:pPr>
            <a:endParaRPr lang="en-US" dirty="0">
              <a:cs typeface="Arial"/>
            </a:endParaRPr>
          </a:p>
        </p:txBody>
      </p:sp>
    </p:spTree>
    <p:extLst>
      <p:ext uri="{BB962C8B-B14F-4D97-AF65-F5344CB8AC3E}">
        <p14:creationId xmlns:p14="http://schemas.microsoft.com/office/powerpoint/2010/main" val="88440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 name="Group 13">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 name="Oval 14">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6" name="Oval 15">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8" name="Rectangle 17">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8F45D-2A54-43DC-8FAA-D4BEC3EC08F1}"/>
              </a:ext>
            </a:extLst>
          </p:cNvPr>
          <p:cNvSpPr>
            <a:spLocks noGrp="1"/>
          </p:cNvSpPr>
          <p:nvPr>
            <p:ph type="title"/>
          </p:nvPr>
        </p:nvSpPr>
        <p:spPr>
          <a:xfrm>
            <a:off x="7534654" y="702365"/>
            <a:ext cx="3896264" cy="3765666"/>
          </a:xfrm>
        </p:spPr>
        <p:txBody>
          <a:bodyPr vert="horz" lIns="91440" tIns="45720" rIns="91440" bIns="45720" rtlCol="0" anchor="b">
            <a:normAutofit/>
          </a:bodyPr>
          <a:lstStyle/>
          <a:p>
            <a:r>
              <a:rPr lang="en-US" sz="5000" kern="1200" cap="none" baseline="0">
                <a:blipFill dpi="0" rotWithShape="1">
                  <a:blip r:embed="rId4"/>
                  <a:srcRect/>
                  <a:tile tx="6350" ty="-127000" sx="65000" sy="64000" flip="none" algn="tl"/>
                </a:blipFill>
                <a:latin typeface="+mj-lt"/>
                <a:ea typeface="+mj-ea"/>
                <a:cs typeface="+mj-cs"/>
              </a:rPr>
              <a:t>But...there are still Food Deserts</a:t>
            </a:r>
          </a:p>
        </p:txBody>
      </p:sp>
      <p:pic>
        <p:nvPicPr>
          <p:cNvPr id="4" name="Picture 3">
            <a:extLst>
              <a:ext uri="{FF2B5EF4-FFF2-40B4-BE49-F238E27FC236}">
                <a16:creationId xmlns:a16="http://schemas.microsoft.com/office/drawing/2014/main" id="{25A5FEF0-E136-411A-82B7-9A6DB9B58C00}"/>
              </a:ext>
            </a:extLst>
          </p:cNvPr>
          <p:cNvPicPr>
            <a:picLocks noChangeAspect="1"/>
          </p:cNvPicPr>
          <p:nvPr/>
        </p:nvPicPr>
        <p:blipFill rotWithShape="1">
          <a:blip r:embed="rId6"/>
          <a:srcRect l="11173" r="22987" b="2"/>
          <a:stretch/>
        </p:blipFill>
        <p:spPr>
          <a:xfrm>
            <a:off x="20" y="10"/>
            <a:ext cx="6901088" cy="6857990"/>
          </a:xfrm>
          <a:prstGeom prst="rect">
            <a:avLst/>
          </a:prstGeom>
        </p:spPr>
      </p:pic>
      <p:grpSp>
        <p:nvGrpSpPr>
          <p:cNvPr id="22" name="Group 21">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23" name="Oval 22">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73373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B9FAAA-12B4-4783-B3E9-3CC476613E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115A1FF2-4738-4D15-9B2C-6F79B618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8A01C728-28FF-40E3-87FB-80C5BF58AC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2" name="Title 1">
            <a:extLst>
              <a:ext uri="{FF2B5EF4-FFF2-40B4-BE49-F238E27FC236}">
                <a16:creationId xmlns:a16="http://schemas.microsoft.com/office/drawing/2014/main" id="{7B917388-F1B5-4C8F-A272-705C79FB6EC4}"/>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sz="4800"/>
              <a:t>Next Steps </a:t>
            </a:r>
          </a:p>
        </p:txBody>
      </p:sp>
      <p:sp>
        <p:nvSpPr>
          <p:cNvPr id="14" name="Rectangle 13">
            <a:extLst>
              <a:ext uri="{FF2B5EF4-FFF2-40B4-BE49-F238E27FC236}">
                <a16:creationId xmlns:a16="http://schemas.microsoft.com/office/drawing/2014/main" id="{E2A093B8-A2CC-4243-9D24-415419DA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 Placeholder 3">
            <a:extLst>
              <a:ext uri="{FF2B5EF4-FFF2-40B4-BE49-F238E27FC236}">
                <a16:creationId xmlns:a16="http://schemas.microsoft.com/office/drawing/2014/main" id="{3D30FB17-551E-49A3-871C-0E8C42E77BC6}"/>
              </a:ext>
            </a:extLst>
          </p:cNvPr>
          <p:cNvGraphicFramePr/>
          <p:nvPr>
            <p:extLst>
              <p:ext uri="{D42A27DB-BD31-4B8C-83A1-F6EECF244321}">
                <p14:modId xmlns:p14="http://schemas.microsoft.com/office/powerpoint/2010/main" val="3976065996"/>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70570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4" name="Group 43">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5" name="Oval 44">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46" name="Oval 45">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48" name="Rectangle 47">
            <a:extLst>
              <a:ext uri="{FF2B5EF4-FFF2-40B4-BE49-F238E27FC236}">
                <a16:creationId xmlns:a16="http://schemas.microsoft.com/office/drawing/2014/main" id="{71CD8484-A878-4BE1-97BD-BA54E70D3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9C2F8B0-D40A-406A-AEE7-7FC52DCCD01F}"/>
              </a:ext>
            </a:extLst>
          </p:cNvPr>
          <p:cNvPicPr>
            <a:picLocks noChangeAspect="1"/>
          </p:cNvPicPr>
          <p:nvPr/>
        </p:nvPicPr>
        <p:blipFill rotWithShape="1">
          <a:blip r:embed="rId6"/>
          <a:srcRect l="2271" t="17515" r="-1" b="128"/>
          <a:stretch/>
        </p:blipFill>
        <p:spPr>
          <a:xfrm>
            <a:off x="20" y="10"/>
            <a:ext cx="12191980" cy="6857989"/>
          </a:xfrm>
          <a:prstGeom prst="rect">
            <a:avLst/>
          </a:prstGeom>
        </p:spPr>
      </p:pic>
      <p:sp>
        <p:nvSpPr>
          <p:cNvPr id="50" name="Rectangle 49">
            <a:extLst>
              <a:ext uri="{FF2B5EF4-FFF2-40B4-BE49-F238E27FC236}">
                <a16:creationId xmlns:a16="http://schemas.microsoft.com/office/drawing/2014/main" id="{AC331676-7C13-4568-893D-F8AEE8B7D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7">
              <a:alphaModFix amt="17000"/>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9D9A6C4-ECD4-4B77-B3CC-D1C7D33E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1DC1FBC-92EA-499C-A006-C04EAAD45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0C4ED58-346B-4901-8B3A-F4C4CF10A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CEF80A45-C4BE-4C77-8D18-8E2D45AA5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59" name="Oval 58">
              <a:extLst>
                <a:ext uri="{FF2B5EF4-FFF2-40B4-BE49-F238E27FC236}">
                  <a16:creationId xmlns:a16="http://schemas.microsoft.com/office/drawing/2014/main" id="{BE554C25-A6AA-450B-8E27-B936D8D1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0" name="Oval 59">
              <a:extLst>
                <a:ext uri="{FF2B5EF4-FFF2-40B4-BE49-F238E27FC236}">
                  <a16:creationId xmlns:a16="http://schemas.microsoft.com/office/drawing/2014/main" id="{65972A92-C195-4EB7-AC8D-4F7EAF9F1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915808FB-7F41-4652-84B1-1FDEE3DE55F9}"/>
              </a:ext>
            </a:extLst>
          </p:cNvPr>
          <p:cNvSpPr>
            <a:spLocks noGrp="1"/>
          </p:cNvSpPr>
          <p:nvPr>
            <p:ph type="title"/>
          </p:nvPr>
        </p:nvSpPr>
        <p:spPr>
          <a:xfrm>
            <a:off x="1051560" y="2612367"/>
            <a:ext cx="9966960" cy="3017156"/>
          </a:xfrm>
        </p:spPr>
        <p:txBody>
          <a:bodyPr vert="horz" lIns="91440" tIns="45720" rIns="91440" bIns="45720" rtlCol="0" anchor="ctr">
            <a:normAutofit/>
          </a:bodyPr>
          <a:lstStyle/>
          <a:p>
            <a:pPr>
              <a:lnSpc>
                <a:spcPct val="80000"/>
              </a:lnSpc>
            </a:pPr>
            <a:r>
              <a:rPr lang="en-US" sz="2900" kern="1200" cap="none" baseline="0" dirty="0">
                <a:blipFill dpi="0" rotWithShape="1">
                  <a:blip r:embed="rId4"/>
                  <a:srcRect/>
                  <a:tile tx="6350" ty="-127000" sx="65000" sy="64000" flip="none" algn="tl"/>
                </a:blipFill>
                <a:latin typeface="+mj-lt"/>
                <a:ea typeface="+mj-ea"/>
                <a:cs typeface="+mj-cs"/>
              </a:rPr>
              <a:t>Though one may not be able to fully know if there is a correlation between a food desert and </a:t>
            </a:r>
            <a:r>
              <a:rPr lang="en-US" sz="2900">
                <a:blipFill dpi="0" rotWithShape="1">
                  <a:blip r:embed="rId4"/>
                  <a:srcRect/>
                  <a:tile tx="6350" ty="-127000" sx="65000" sy="64000" flip="none" algn="tl"/>
                </a:blipFill>
              </a:rPr>
              <a:t>one's</a:t>
            </a:r>
            <a:r>
              <a:rPr lang="en-US" sz="2900" kern="1200" cap="none" baseline="0">
                <a:blipFill dpi="0" rotWithShape="1">
                  <a:blip r:embed="rId4"/>
                  <a:srcRect/>
                  <a:tile tx="6350" ty="-127000" sx="65000" sy="64000" flip="none" algn="tl"/>
                </a:blipFill>
                <a:latin typeface="+mj-lt"/>
                <a:ea typeface="+mj-ea"/>
                <a:cs typeface="+mj-cs"/>
              </a:rPr>
              <a:t> ability to obtain a higher education , the </a:t>
            </a:r>
            <a:r>
              <a:rPr lang="en-US" sz="2900" kern="1200" cap="none" baseline="0" dirty="0">
                <a:blipFill dpi="0" rotWithShape="1">
                  <a:blip r:embed="rId4"/>
                  <a:srcRect/>
                  <a:tile tx="6350" ty="-127000" sx="65000" sy="64000" flip="none" algn="tl"/>
                </a:blipFill>
                <a:latin typeface="+mj-lt"/>
                <a:ea typeface="+mj-ea"/>
                <a:cs typeface="+mj-cs"/>
              </a:rPr>
              <a:t>fight to end hunger by recognizing where food deserts exists is still key and is an important piece towards a better Nashville. </a:t>
            </a:r>
            <a:r>
              <a:rPr lang="en-US" sz="2900" dirty="0">
                <a:blipFill dpi="0" rotWithShape="1">
                  <a:blip r:embed="rId4"/>
                  <a:srcRect/>
                  <a:tile tx="6350" ty="-127000" sx="65000" sy="64000" flip="none" algn="tl"/>
                </a:blipFill>
              </a:rPr>
              <a:t> </a:t>
            </a:r>
            <a:endParaRPr lang="en-US" sz="2900" kern="1200" cap="none" baseline="0" dirty="0">
              <a:blipFill dpi="0" rotWithShape="1">
                <a:blip r:embed="rId4"/>
                <a:srcRect/>
                <a:tile tx="6350" ty="-127000" sx="65000" sy="64000" flip="none" algn="tl"/>
              </a:blipFill>
              <a:latin typeface="+mj-lt"/>
              <a:ea typeface="+mj-ea"/>
              <a:cs typeface="+mj-cs"/>
            </a:endParaRPr>
          </a:p>
        </p:txBody>
      </p:sp>
    </p:spTree>
    <p:extLst>
      <p:ext uri="{BB962C8B-B14F-4D97-AF65-F5344CB8AC3E}">
        <p14:creationId xmlns:p14="http://schemas.microsoft.com/office/powerpoint/2010/main" val="3078380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 name="Group 13">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 name="Oval 14">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6" name="Oval 15">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8" name="Rectangle 17">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D57ADE-361E-462A-ACAC-390F74317478}"/>
              </a:ext>
            </a:extLst>
          </p:cNvPr>
          <p:cNvPicPr>
            <a:picLocks noChangeAspect="1"/>
          </p:cNvPicPr>
          <p:nvPr/>
        </p:nvPicPr>
        <p:blipFill rotWithShape="1">
          <a:blip r:embed="rId6"/>
          <a:srcRect t="7618" r="-2" b="-2"/>
          <a:stretch/>
        </p:blipFill>
        <p:spPr>
          <a:xfrm>
            <a:off x="20" y="10"/>
            <a:ext cx="12191980" cy="6857989"/>
          </a:xfrm>
          <a:prstGeom prst="rect">
            <a:avLst/>
          </a:prstGeom>
        </p:spPr>
      </p:pic>
      <p:sp>
        <p:nvSpPr>
          <p:cNvPr id="20" name="Rectangle 19">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4782FC-F9AE-4E05-83BB-5AF4E9D6D515}"/>
              </a:ext>
            </a:extLst>
          </p:cNvPr>
          <p:cNvSpPr>
            <a:spLocks noGrp="1"/>
          </p:cNvSpPr>
          <p:nvPr>
            <p:ph type="title"/>
          </p:nvPr>
        </p:nvSpPr>
        <p:spPr>
          <a:xfrm>
            <a:off x="1051560" y="1432223"/>
            <a:ext cx="9966960" cy="3035808"/>
          </a:xfrm>
        </p:spPr>
        <p:txBody>
          <a:bodyPr vert="horz" lIns="91440" tIns="45720" rIns="91440" bIns="45720" rtlCol="0" anchor="b">
            <a:normAutofit/>
          </a:bodyPr>
          <a:lstStyle/>
          <a:p>
            <a:r>
              <a:rPr lang="en-US" kern="1200" cap="none" baseline="0">
                <a:solidFill>
                  <a:srgbClr val="FFFFFF"/>
                </a:solidFill>
                <a:latin typeface="+mj-lt"/>
                <a:ea typeface="+mj-ea"/>
                <a:cs typeface="+mj-cs"/>
              </a:rPr>
              <a:t>Questions?</a:t>
            </a:r>
          </a:p>
        </p:txBody>
      </p:sp>
    </p:spTree>
    <p:extLst>
      <p:ext uri="{BB962C8B-B14F-4D97-AF65-F5344CB8AC3E}">
        <p14:creationId xmlns:p14="http://schemas.microsoft.com/office/powerpoint/2010/main" val="3817811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7FD43-023C-41F3-99D1-5162FB74D193}"/>
              </a:ext>
            </a:extLst>
          </p:cNvPr>
          <p:cNvSpPr>
            <a:spLocks noGrp="1"/>
          </p:cNvSpPr>
          <p:nvPr>
            <p:ph type="title"/>
          </p:nvPr>
        </p:nvSpPr>
        <p:spPr/>
        <p:txBody>
          <a:bodyPr/>
          <a:lstStyle/>
          <a:p>
            <a:r>
              <a:rPr lang="en-US">
                <a:ea typeface="+mj-lt"/>
                <a:cs typeface="+mj-lt"/>
              </a:rPr>
              <a:t>Tools Used-Process </a:t>
            </a:r>
            <a:endParaRPr lang="en-US"/>
          </a:p>
        </p:txBody>
      </p:sp>
      <p:sp>
        <p:nvSpPr>
          <p:cNvPr id="3" name="Content Placeholder 2">
            <a:extLst>
              <a:ext uri="{FF2B5EF4-FFF2-40B4-BE49-F238E27FC236}">
                <a16:creationId xmlns:a16="http://schemas.microsoft.com/office/drawing/2014/main" id="{21B0269B-E6FB-41AF-ABFC-49133ADA4D90}"/>
              </a:ext>
            </a:extLst>
          </p:cNvPr>
          <p:cNvSpPr>
            <a:spLocks noGrp="1"/>
          </p:cNvSpPr>
          <p:nvPr>
            <p:ph idx="1"/>
          </p:nvPr>
        </p:nvSpPr>
        <p:spPr/>
        <p:txBody>
          <a:bodyPr vert="horz" lIns="91440" tIns="45720" rIns="91440" bIns="45720" rtlCol="0" anchor="t">
            <a:normAutofit/>
          </a:bodyPr>
          <a:lstStyle/>
          <a:p>
            <a:r>
              <a:rPr lang="en-US" sz="2800" dirty="0">
                <a:ea typeface="+mn-lt"/>
                <a:cs typeface="+mn-lt"/>
              </a:rPr>
              <a:t>Used Google API to retrieve Grocery store/Supermarket Data </a:t>
            </a:r>
            <a:endParaRPr lang="en-US" sz="2800" dirty="0">
              <a:cs typeface="Arial" panose="020B0604020202020204"/>
            </a:endParaRPr>
          </a:p>
          <a:p>
            <a:pPr>
              <a:buClr>
                <a:srgbClr val="689D9B"/>
              </a:buClr>
            </a:pPr>
            <a:r>
              <a:rPr lang="en-US" sz="2800" dirty="0">
                <a:ea typeface="+mn-lt"/>
                <a:cs typeface="+mn-lt"/>
              </a:rPr>
              <a:t>-Broke up API searches based on Lat/Long of North,  East, South, West areas of Davidson county</a:t>
            </a:r>
            <a:endParaRPr lang="en-US" sz="2800" dirty="0">
              <a:cs typeface="Arial"/>
            </a:endParaRPr>
          </a:p>
          <a:p>
            <a:pPr>
              <a:buClr>
                <a:srgbClr val="689D9B"/>
              </a:buClr>
            </a:pPr>
            <a:r>
              <a:rPr lang="en-US" sz="2800">
                <a:ea typeface="+mn-lt"/>
                <a:cs typeface="+mn-lt"/>
              </a:rPr>
              <a:t>Used Python to clean up grocery store data and to create the Folium maps</a:t>
            </a:r>
            <a:endParaRPr lang="en-US">
              <a:ea typeface="+mn-lt"/>
              <a:cs typeface="+mn-lt"/>
            </a:endParaRPr>
          </a:p>
          <a:p>
            <a:pPr>
              <a:buClr>
                <a:srgbClr val="689D9B"/>
              </a:buClr>
            </a:pPr>
            <a:r>
              <a:rPr lang="en-US" sz="2800">
                <a:ea typeface="+mn-lt"/>
                <a:cs typeface="+mn-lt"/>
              </a:rPr>
              <a:t>Used Tableau to create Color Gradient maps </a:t>
            </a:r>
            <a:endParaRPr lang="en-US">
              <a:cs typeface="Arial" panose="020B0604020202020204"/>
            </a:endParaRPr>
          </a:p>
          <a:p>
            <a:pPr>
              <a:buClr>
                <a:srgbClr val="689D9B"/>
              </a:buClr>
            </a:pPr>
            <a:endParaRPr lang="en-US" sz="2800" dirty="0">
              <a:cs typeface="Arial"/>
            </a:endParaRPr>
          </a:p>
          <a:p>
            <a:pPr>
              <a:buClr>
                <a:srgbClr val="689D9B"/>
              </a:buClr>
            </a:pPr>
            <a:endParaRPr lang="en-US" dirty="0">
              <a:cs typeface="Arial"/>
            </a:endParaRPr>
          </a:p>
        </p:txBody>
      </p:sp>
    </p:spTree>
    <p:extLst>
      <p:ext uri="{BB962C8B-B14F-4D97-AF65-F5344CB8AC3E}">
        <p14:creationId xmlns:p14="http://schemas.microsoft.com/office/powerpoint/2010/main" val="2368950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6CCA-60F3-47A3-8556-6DE6D8F81523}"/>
              </a:ext>
            </a:extLst>
          </p:cNvPr>
          <p:cNvSpPr>
            <a:spLocks noGrp="1"/>
          </p:cNvSpPr>
          <p:nvPr>
            <p:ph type="title"/>
          </p:nvPr>
        </p:nvSpPr>
        <p:spPr/>
        <p:txBody>
          <a:bodyPr/>
          <a:lstStyle/>
          <a:p>
            <a:r>
              <a:rPr lang="en-US">
                <a:ea typeface="+mj-lt"/>
                <a:cs typeface="+mj-lt"/>
              </a:rPr>
              <a:t>References- Data from..</a:t>
            </a:r>
            <a:endParaRPr lang="en-US"/>
          </a:p>
        </p:txBody>
      </p:sp>
      <p:sp>
        <p:nvSpPr>
          <p:cNvPr id="3" name="Content Placeholder 2">
            <a:extLst>
              <a:ext uri="{FF2B5EF4-FFF2-40B4-BE49-F238E27FC236}">
                <a16:creationId xmlns:a16="http://schemas.microsoft.com/office/drawing/2014/main" id="{E1F92A32-0AC8-41BF-B010-29432EB1F3A7}"/>
              </a:ext>
            </a:extLst>
          </p:cNvPr>
          <p:cNvSpPr>
            <a:spLocks noGrp="1"/>
          </p:cNvSpPr>
          <p:nvPr>
            <p:ph idx="1"/>
          </p:nvPr>
        </p:nvSpPr>
        <p:spPr/>
        <p:txBody>
          <a:bodyPr vert="horz" lIns="91440" tIns="45720" rIns="91440" bIns="45720" rtlCol="0" anchor="t">
            <a:normAutofit fontScale="92500"/>
          </a:bodyPr>
          <a:lstStyle/>
          <a:p>
            <a:r>
              <a:rPr lang="en-US">
                <a:ea typeface="+mn-lt"/>
                <a:cs typeface="+mn-lt"/>
              </a:rPr>
              <a:t>Metro Nashville Public Schools Open Data </a:t>
            </a:r>
            <a:endParaRPr lang="en-US">
              <a:cs typeface="Arial" panose="020B0604020202020204"/>
            </a:endParaRPr>
          </a:p>
          <a:p>
            <a:pPr>
              <a:buClr>
                <a:srgbClr val="689D9B"/>
              </a:buClr>
            </a:pPr>
            <a:r>
              <a:rPr lang="en-US" dirty="0">
                <a:ea typeface="+mn-lt"/>
                <a:cs typeface="+mn-lt"/>
                <a:hlinkClick r:id="rId2"/>
              </a:rPr>
              <a:t>https://data.nashville.gov/Education/Metro-Nashville-Public-Schools-Open-Data/dfdd-wpcd</a:t>
            </a:r>
          </a:p>
          <a:p>
            <a:pPr>
              <a:buClr>
                <a:srgbClr val="689D9B"/>
              </a:buClr>
            </a:pPr>
            <a:r>
              <a:rPr lang="en-US" dirty="0">
                <a:ea typeface="+mn-lt"/>
                <a:cs typeface="+mn-lt"/>
              </a:rPr>
              <a:t>United States Census- Educational Attainment</a:t>
            </a:r>
            <a:endParaRPr lang="en-US" dirty="0"/>
          </a:p>
          <a:p>
            <a:pPr>
              <a:buClr>
                <a:srgbClr val="689D9B"/>
              </a:buClr>
            </a:pPr>
            <a:r>
              <a:rPr lang="en-US" dirty="0">
                <a:ea typeface="+mn-lt"/>
                <a:cs typeface="+mn-lt"/>
                <a:hlinkClick r:id="rId3"/>
              </a:rPr>
              <a:t>https://data.census.gov/cedsci/</a:t>
            </a:r>
            <a:endParaRPr lang="en-US">
              <a:cs typeface="Arial" panose="020B0604020202020204"/>
            </a:endParaRPr>
          </a:p>
          <a:p>
            <a:pPr>
              <a:buClr>
                <a:srgbClr val="689D9B"/>
              </a:buClr>
            </a:pPr>
            <a:r>
              <a:rPr lang="en-US">
                <a:ea typeface="+mn-lt"/>
                <a:cs typeface="+mn-lt"/>
              </a:rPr>
              <a:t>USDA-Economic Research Service : Definitions </a:t>
            </a:r>
            <a:br>
              <a:rPr lang="en-US" dirty="0"/>
            </a:br>
            <a:r>
              <a:rPr lang="en-US" dirty="0">
                <a:ea typeface="+mn-lt"/>
                <a:cs typeface="+mn-lt"/>
                <a:hlinkClick r:id="rId4"/>
              </a:rPr>
              <a:t>https://www.ers.usda.gov/data-products/food-access-research-atlas/documentation/#definitions</a:t>
            </a:r>
            <a:r>
              <a:rPr lang="en-US" dirty="0">
                <a:ea typeface="+mn-lt"/>
                <a:cs typeface="+mn-lt"/>
              </a:rPr>
              <a:t>    </a:t>
            </a:r>
            <a:endParaRPr lang="en-US" dirty="0"/>
          </a:p>
          <a:p>
            <a:pPr>
              <a:buClr>
                <a:srgbClr val="689D9B"/>
              </a:buClr>
            </a:pPr>
            <a:r>
              <a:rPr lang="en-US" dirty="0">
                <a:ea typeface="+mn-lt"/>
                <a:cs typeface="+mn-lt"/>
              </a:rPr>
              <a:t>US Department of Health and Human Services: Poverty Guidelines </a:t>
            </a:r>
            <a:endParaRPr lang="en-US" dirty="0"/>
          </a:p>
          <a:p>
            <a:pPr>
              <a:buClr>
                <a:srgbClr val="689D9B"/>
              </a:buClr>
            </a:pPr>
            <a:r>
              <a:rPr lang="en-US" dirty="0">
                <a:ea typeface="+mn-lt"/>
                <a:cs typeface="+mn-lt"/>
                <a:hlinkClick r:id="rId5"/>
              </a:rPr>
              <a:t>https://aspe.hhs.gov/poverty-guidelines</a:t>
            </a:r>
            <a:endParaRPr lang="en-US"/>
          </a:p>
          <a:p>
            <a:pPr marL="0" indent="0">
              <a:buClr>
                <a:srgbClr val="689D9B"/>
              </a:buClr>
              <a:buNone/>
            </a:pPr>
            <a:br>
              <a:rPr lang="en-US" dirty="0"/>
            </a:br>
            <a:endParaRPr lang="en-US" dirty="0">
              <a:cs typeface="Arial" panose="020B0604020202020204"/>
            </a:endParaRPr>
          </a:p>
        </p:txBody>
      </p:sp>
    </p:spTree>
    <p:extLst>
      <p:ext uri="{BB962C8B-B14F-4D97-AF65-F5344CB8AC3E}">
        <p14:creationId xmlns:p14="http://schemas.microsoft.com/office/powerpoint/2010/main" val="905904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1FF0-5F93-43E8-A5B4-5411CFAE6701}"/>
              </a:ext>
            </a:extLst>
          </p:cNvPr>
          <p:cNvSpPr>
            <a:spLocks noGrp="1"/>
          </p:cNvSpPr>
          <p:nvPr>
            <p:ph type="title"/>
          </p:nvPr>
        </p:nvSpPr>
        <p:spPr/>
        <p:txBody>
          <a:bodyPr/>
          <a:lstStyle/>
          <a:p>
            <a:r>
              <a:rPr lang="en-US" dirty="0">
                <a:ea typeface="+mj-lt"/>
                <a:cs typeface="+mj-lt"/>
              </a:rPr>
              <a:t>The Focus </a:t>
            </a:r>
            <a:endParaRPr lang="en-US"/>
          </a:p>
        </p:txBody>
      </p:sp>
      <p:sp>
        <p:nvSpPr>
          <p:cNvPr id="3" name="Content Placeholder 2">
            <a:extLst>
              <a:ext uri="{FF2B5EF4-FFF2-40B4-BE49-F238E27FC236}">
                <a16:creationId xmlns:a16="http://schemas.microsoft.com/office/drawing/2014/main" id="{E83939BF-1A14-4940-832F-173D16A765D6}"/>
              </a:ext>
            </a:extLst>
          </p:cNvPr>
          <p:cNvSpPr>
            <a:spLocks noGrp="1"/>
          </p:cNvSpPr>
          <p:nvPr>
            <p:ph idx="1"/>
          </p:nvPr>
        </p:nvSpPr>
        <p:spPr/>
        <p:txBody>
          <a:bodyPr vert="horz" lIns="91440" tIns="45720" rIns="91440" bIns="45720" rtlCol="0" anchor="t">
            <a:normAutofit/>
          </a:bodyPr>
          <a:lstStyle/>
          <a:p>
            <a:r>
              <a:rPr lang="en-US" dirty="0">
                <a:ea typeface="+mn-lt"/>
                <a:cs typeface="+mn-lt"/>
              </a:rPr>
              <a:t>Looked at student data that was specific to the Davidson county area </a:t>
            </a:r>
            <a:endParaRPr lang="en-US" dirty="0">
              <a:cs typeface="Arial" panose="020B0604020202020204"/>
            </a:endParaRPr>
          </a:p>
          <a:p>
            <a:pPr>
              <a:buClr>
                <a:srgbClr val="689D9B"/>
              </a:buClr>
            </a:pPr>
            <a:r>
              <a:rPr lang="en-US" dirty="0">
                <a:ea typeface="+mn-lt"/>
                <a:cs typeface="+mn-lt"/>
              </a:rPr>
              <a:t>Looked at grade levels ranging from Pre-K through the Twelfth Grade </a:t>
            </a:r>
            <a:endParaRPr lang="en-US" dirty="0"/>
          </a:p>
          <a:p>
            <a:pPr>
              <a:buClr>
                <a:srgbClr val="689D9B"/>
              </a:buClr>
            </a:pPr>
            <a:r>
              <a:rPr lang="en-US" dirty="0">
                <a:ea typeface="+mn-lt"/>
                <a:cs typeface="+mn-lt"/>
              </a:rPr>
              <a:t>Did not include  Asian students given the small population </a:t>
            </a:r>
            <a:endParaRPr lang="en-US" dirty="0"/>
          </a:p>
          <a:p>
            <a:pPr>
              <a:buClr>
                <a:srgbClr val="689D9B"/>
              </a:buClr>
            </a:pPr>
            <a:r>
              <a:rPr lang="en-US" dirty="0">
                <a:ea typeface="+mn-lt"/>
                <a:cs typeface="+mn-lt"/>
              </a:rPr>
              <a:t>Looked up Grocery Stores/ Supermarkets located in Davidson county- Used keywords "grocery" and "supermarket" to request data using Google API</a:t>
            </a:r>
            <a:endParaRPr lang="en-US" dirty="0">
              <a:cs typeface="Arial"/>
            </a:endParaRPr>
          </a:p>
          <a:p>
            <a:pPr>
              <a:buClr>
                <a:srgbClr val="689D9B"/>
              </a:buClr>
            </a:pPr>
            <a:endParaRPr lang="en-US" dirty="0">
              <a:cs typeface="Arial"/>
            </a:endParaRPr>
          </a:p>
        </p:txBody>
      </p:sp>
    </p:spTree>
    <p:extLst>
      <p:ext uri="{BB962C8B-B14F-4D97-AF65-F5344CB8AC3E}">
        <p14:creationId xmlns:p14="http://schemas.microsoft.com/office/powerpoint/2010/main" val="211752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EDD9F7-68D4-4805-90A0-DB054E41E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69317" cy="3355942"/>
          </a:xfrm>
          <a:prstGeom prst="rect">
            <a:avLst/>
          </a:prstGeom>
          <a:blipFill dpi="0" rotWithShape="1">
            <a:blip r:embed="rId2">
              <a:duotone>
                <a:schemeClr val="bg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4" name="Picture 4" descr="A group of people on a sidewalk&#10;&#10;Description automatically generated">
            <a:extLst>
              <a:ext uri="{FF2B5EF4-FFF2-40B4-BE49-F238E27FC236}">
                <a16:creationId xmlns:a16="http://schemas.microsoft.com/office/drawing/2014/main" id="{8F35CD30-49A9-4A53-AF8A-940E6A982AAF}"/>
              </a:ext>
            </a:extLst>
          </p:cNvPr>
          <p:cNvPicPr>
            <a:picLocks noChangeAspect="1"/>
          </p:cNvPicPr>
          <p:nvPr/>
        </p:nvPicPr>
        <p:blipFill rotWithShape="1">
          <a:blip r:embed="rId3"/>
          <a:srcRect l="22576" r="18098" b="-2"/>
          <a:stretch/>
        </p:blipFill>
        <p:spPr>
          <a:xfrm>
            <a:off x="2930184" y="-2655"/>
            <a:ext cx="2996169" cy="3358597"/>
          </a:xfrm>
          <a:prstGeom prst="rect">
            <a:avLst/>
          </a:prstGeom>
        </p:spPr>
      </p:pic>
      <p:sp>
        <p:nvSpPr>
          <p:cNvPr id="12" name="Rectangle 11">
            <a:extLst>
              <a:ext uri="{FF2B5EF4-FFF2-40B4-BE49-F238E27FC236}">
                <a16:creationId xmlns:a16="http://schemas.microsoft.com/office/drawing/2014/main" id="{3A80122C-78CF-4B17-90A7-81CE341F2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220" y="0"/>
            <a:ext cx="6104779" cy="6857999"/>
          </a:xfrm>
          <a:prstGeom prst="rect">
            <a:avLst/>
          </a:prstGeom>
          <a:blipFill dpi="0" rotWithShape="1">
            <a:blip r:embed="rId4">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E985E-2902-4F5C-B05F-33F1485993C7}"/>
              </a:ext>
            </a:extLst>
          </p:cNvPr>
          <p:cNvSpPr>
            <a:spLocks noGrp="1"/>
          </p:cNvSpPr>
          <p:nvPr>
            <p:ph type="title"/>
          </p:nvPr>
        </p:nvSpPr>
        <p:spPr>
          <a:xfrm>
            <a:off x="6400800" y="484632"/>
            <a:ext cx="5299586" cy="1609344"/>
          </a:xfrm>
          <a:ln>
            <a:noFill/>
          </a:ln>
        </p:spPr>
        <p:txBody>
          <a:bodyPr>
            <a:normAutofit/>
          </a:bodyPr>
          <a:lstStyle/>
          <a:p>
            <a:r>
              <a:rPr lang="en-US" sz="4000">
                <a:ea typeface="+mj-lt"/>
                <a:cs typeface="+mj-lt"/>
              </a:rPr>
              <a:t>What is a Food Desert?</a:t>
            </a:r>
            <a:endParaRPr lang="en-US" sz="4000"/>
          </a:p>
        </p:txBody>
      </p:sp>
      <p:sp>
        <p:nvSpPr>
          <p:cNvPr id="3" name="Content Placeholder 2">
            <a:extLst>
              <a:ext uri="{FF2B5EF4-FFF2-40B4-BE49-F238E27FC236}">
                <a16:creationId xmlns:a16="http://schemas.microsoft.com/office/drawing/2014/main" id="{45BC9BF3-4F35-49A0-B263-BE677877B83E}"/>
              </a:ext>
            </a:extLst>
          </p:cNvPr>
          <p:cNvSpPr>
            <a:spLocks noGrp="1"/>
          </p:cNvSpPr>
          <p:nvPr>
            <p:ph idx="1"/>
          </p:nvPr>
        </p:nvSpPr>
        <p:spPr>
          <a:xfrm>
            <a:off x="6400799" y="2121408"/>
            <a:ext cx="5299585" cy="4050792"/>
          </a:xfrm>
        </p:spPr>
        <p:txBody>
          <a:bodyPr vert="horz" lIns="91440" tIns="45720" rIns="91440" bIns="45720" rtlCol="0" anchor="t">
            <a:normAutofit/>
          </a:bodyPr>
          <a:lstStyle/>
          <a:p>
            <a:r>
              <a:rPr lang="en-US" sz="2800" dirty="0">
                <a:ea typeface="+mn-lt"/>
                <a:cs typeface="+mn-lt"/>
              </a:rPr>
              <a:t>USDA defines a food desert as an area/region that does not have fresh fruits and vegetables available within a community. </a:t>
            </a:r>
            <a:r>
              <a:rPr lang="en-US" sz="1800" dirty="0">
                <a:ea typeface="+mn-lt"/>
                <a:cs typeface="+mn-lt"/>
              </a:rPr>
              <a:t> </a:t>
            </a:r>
          </a:p>
          <a:p>
            <a:pPr marL="0" indent="0">
              <a:buClr>
                <a:srgbClr val="689D9B"/>
              </a:buClr>
              <a:buNone/>
            </a:pPr>
            <a:r>
              <a:rPr lang="en-US" sz="1800" dirty="0">
                <a:ea typeface="+mn-lt"/>
                <a:cs typeface="+mn-lt"/>
              </a:rPr>
              <a:t>*Photo by Hyoung Chang Denver post</a:t>
            </a:r>
            <a:endParaRPr lang="en-US" sz="1800" dirty="0">
              <a:cs typeface="Arial"/>
            </a:endParaRPr>
          </a:p>
          <a:p>
            <a:pPr>
              <a:buClr>
                <a:srgbClr val="689D9B"/>
              </a:buClr>
            </a:pPr>
            <a:endParaRPr lang="en-US" sz="1800">
              <a:cs typeface="Arial"/>
            </a:endParaRPr>
          </a:p>
        </p:txBody>
      </p:sp>
      <p:grpSp>
        <p:nvGrpSpPr>
          <p:cNvPr id="14" name="Group 13">
            <a:extLst>
              <a:ext uri="{FF2B5EF4-FFF2-40B4-BE49-F238E27FC236}">
                <a16:creationId xmlns:a16="http://schemas.microsoft.com/office/drawing/2014/main" id="{5DAC1D14-7E36-4362-A398-532D67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046E51D4-CEDF-4228-9E12-72BCCEA8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5DF3FD52-239F-45BC-978A-7278696A6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Picture 6" descr="A bunch of different vegetables on display&#10;&#10;Description automatically generated">
            <a:extLst>
              <a:ext uri="{FF2B5EF4-FFF2-40B4-BE49-F238E27FC236}">
                <a16:creationId xmlns:a16="http://schemas.microsoft.com/office/drawing/2014/main" id="{37D334D4-B155-43D2-8C89-3A4D8EC845DA}"/>
              </a:ext>
            </a:extLst>
          </p:cNvPr>
          <p:cNvPicPr>
            <a:picLocks noChangeAspect="1"/>
          </p:cNvPicPr>
          <p:nvPr/>
        </p:nvPicPr>
        <p:blipFill>
          <a:blip r:embed="rId6"/>
          <a:stretch>
            <a:fillRect/>
          </a:stretch>
        </p:blipFill>
        <p:spPr>
          <a:xfrm>
            <a:off x="0" y="3356552"/>
            <a:ext cx="5916707" cy="3578377"/>
          </a:xfrm>
          <a:prstGeom prst="rect">
            <a:avLst/>
          </a:prstGeom>
        </p:spPr>
      </p:pic>
    </p:spTree>
    <p:extLst>
      <p:ext uri="{BB962C8B-B14F-4D97-AF65-F5344CB8AC3E}">
        <p14:creationId xmlns:p14="http://schemas.microsoft.com/office/powerpoint/2010/main" val="182788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7" name="Rectangle 16">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6BAB1-179B-4223-BA68-A122EEECB78F}"/>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r>
              <a:rPr lang="en-US" sz="6000" cap="all">
                <a:solidFill>
                  <a:srgbClr val="FFFFFF"/>
                </a:solidFill>
              </a:rPr>
              <a:t>Which Davidson County students are Economically Disadvantaged ?</a:t>
            </a:r>
          </a:p>
        </p:txBody>
      </p:sp>
      <p:cxnSp>
        <p:nvCxnSpPr>
          <p:cNvPr id="19" name="Straight Connector 18">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01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1F5CE65D-A819-4830-AE17-0B9E184F4554}"/>
              </a:ext>
            </a:extLst>
          </p:cNvPr>
          <p:cNvPicPr>
            <a:picLocks noChangeAspect="1"/>
          </p:cNvPicPr>
          <p:nvPr/>
        </p:nvPicPr>
        <p:blipFill rotWithShape="1">
          <a:blip r:embed="rId2"/>
          <a:srcRect t="3973" r="-2" b="2849"/>
          <a:stretch/>
        </p:blipFill>
        <p:spPr>
          <a:xfrm>
            <a:off x="3343" y="10"/>
            <a:ext cx="7548923" cy="6857990"/>
          </a:xfrm>
          <a:prstGeom prst="rect">
            <a:avLst/>
          </a:prstGeom>
        </p:spPr>
      </p:pic>
      <p:sp>
        <p:nvSpPr>
          <p:cNvPr id="11" name="Rectangle 10">
            <a:extLst>
              <a:ext uri="{FF2B5EF4-FFF2-40B4-BE49-F238E27FC236}">
                <a16:creationId xmlns:a16="http://schemas.microsoft.com/office/drawing/2014/main" id="{E3884964-73BC-4492-9C4B-01BD487C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6" y="0"/>
            <a:ext cx="4639734"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678E9-0443-4167-AA57-7E06C557C346}"/>
              </a:ext>
            </a:extLst>
          </p:cNvPr>
          <p:cNvSpPr>
            <a:spLocks noGrp="1"/>
          </p:cNvSpPr>
          <p:nvPr>
            <p:ph type="title"/>
          </p:nvPr>
        </p:nvSpPr>
        <p:spPr>
          <a:xfrm>
            <a:off x="7883612" y="484632"/>
            <a:ext cx="3816774" cy="1609344"/>
          </a:xfrm>
          <a:ln>
            <a:noFill/>
          </a:ln>
        </p:spPr>
        <p:txBody>
          <a:bodyPr>
            <a:normAutofit/>
          </a:bodyPr>
          <a:lstStyle/>
          <a:p>
            <a:r>
              <a:rPr lang="en-US" sz="3200">
                <a:ea typeface="+mj-lt"/>
                <a:cs typeface="+mj-lt"/>
              </a:rPr>
              <a:t>Economically Disadvantaged Students by Zip</a:t>
            </a:r>
            <a:endParaRPr lang="en-US" sz="3200"/>
          </a:p>
        </p:txBody>
      </p:sp>
      <p:sp>
        <p:nvSpPr>
          <p:cNvPr id="8" name="Content Placeholder 7">
            <a:extLst>
              <a:ext uri="{FF2B5EF4-FFF2-40B4-BE49-F238E27FC236}">
                <a16:creationId xmlns:a16="http://schemas.microsoft.com/office/drawing/2014/main" id="{4C9FEB2C-70CF-449E-8562-1E3DEA2C30A4}"/>
              </a:ext>
            </a:extLst>
          </p:cNvPr>
          <p:cNvSpPr>
            <a:spLocks noGrp="1"/>
          </p:cNvSpPr>
          <p:nvPr>
            <p:ph idx="1"/>
          </p:nvPr>
        </p:nvSpPr>
        <p:spPr>
          <a:xfrm>
            <a:off x="7883611" y="3914349"/>
            <a:ext cx="3816774" cy="2257851"/>
          </a:xfrm>
        </p:spPr>
        <p:txBody>
          <a:bodyPr vert="horz" lIns="91440" tIns="45720" rIns="91440" bIns="45720" rtlCol="0" anchor="t">
            <a:normAutofit/>
          </a:bodyPr>
          <a:lstStyle/>
          <a:p>
            <a:r>
              <a:rPr lang="en-US" sz="1600" dirty="0">
                <a:ea typeface="+mn-lt"/>
                <a:cs typeface="+mn-lt"/>
              </a:rPr>
              <a:t>Color gradient indicates the level of poverty by zip code </a:t>
            </a:r>
            <a:endParaRPr lang="en-US" sz="1600" dirty="0"/>
          </a:p>
        </p:txBody>
      </p:sp>
      <p:grpSp>
        <p:nvGrpSpPr>
          <p:cNvPr id="13" name="Group 12">
            <a:extLst>
              <a:ext uri="{FF2B5EF4-FFF2-40B4-BE49-F238E27FC236}">
                <a16:creationId xmlns:a16="http://schemas.microsoft.com/office/drawing/2014/main" id="{CCC59035-11A0-4F69-86CA-B9E9251919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33BAE490-B91A-418F-A7AB-68EB822F4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8DB05369-8B7F-486A-A4F1-F37A0DFB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5" descr="Chart, treemap chart&#10;&#10;Description automatically generated">
            <a:extLst>
              <a:ext uri="{FF2B5EF4-FFF2-40B4-BE49-F238E27FC236}">
                <a16:creationId xmlns:a16="http://schemas.microsoft.com/office/drawing/2014/main" id="{15F2E0BF-1B60-468C-B63B-A48A1B988DAE}"/>
              </a:ext>
            </a:extLst>
          </p:cNvPr>
          <p:cNvPicPr>
            <a:picLocks noChangeAspect="1"/>
          </p:cNvPicPr>
          <p:nvPr/>
        </p:nvPicPr>
        <p:blipFill>
          <a:blip r:embed="rId6"/>
          <a:stretch>
            <a:fillRect/>
          </a:stretch>
        </p:blipFill>
        <p:spPr>
          <a:xfrm>
            <a:off x="8130146" y="2833968"/>
            <a:ext cx="3327587" cy="750794"/>
          </a:xfrm>
          <a:prstGeom prst="rect">
            <a:avLst/>
          </a:prstGeom>
        </p:spPr>
      </p:pic>
    </p:spTree>
    <p:extLst>
      <p:ext uri="{BB962C8B-B14F-4D97-AF65-F5344CB8AC3E}">
        <p14:creationId xmlns:p14="http://schemas.microsoft.com/office/powerpoint/2010/main" val="664045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109B-5D09-454D-A634-DAAF3E7776B2}"/>
              </a:ext>
            </a:extLst>
          </p:cNvPr>
          <p:cNvSpPr>
            <a:spLocks noGrp="1"/>
          </p:cNvSpPr>
          <p:nvPr>
            <p:ph type="title"/>
          </p:nvPr>
        </p:nvSpPr>
        <p:spPr/>
        <p:txBody>
          <a:bodyPr>
            <a:normAutofit/>
          </a:bodyPr>
          <a:lstStyle/>
          <a:p>
            <a:r>
              <a:rPr lang="en-US" dirty="0">
                <a:ea typeface="+mj-lt"/>
                <a:cs typeface="+mj-lt"/>
              </a:rPr>
              <a:t> </a:t>
            </a:r>
            <a:r>
              <a:rPr lang="en-US" sz="2400" dirty="0">
                <a:ea typeface="+mj-lt"/>
                <a:cs typeface="+mj-lt"/>
              </a:rPr>
              <a:t>Zip codes with higher Economically Disadvantaged students </a:t>
            </a:r>
            <a:endParaRPr lang="en-US" sz="2400" dirty="0"/>
          </a:p>
        </p:txBody>
      </p:sp>
      <p:sp>
        <p:nvSpPr>
          <p:cNvPr id="3" name="Content Placeholder 2">
            <a:extLst>
              <a:ext uri="{FF2B5EF4-FFF2-40B4-BE49-F238E27FC236}">
                <a16:creationId xmlns:a16="http://schemas.microsoft.com/office/drawing/2014/main" id="{10762758-5C7D-4FF1-B33F-CA2AF3BA35EE}"/>
              </a:ext>
            </a:extLst>
          </p:cNvPr>
          <p:cNvSpPr>
            <a:spLocks noGrp="1"/>
          </p:cNvSpPr>
          <p:nvPr>
            <p:ph idx="1"/>
          </p:nvPr>
        </p:nvSpPr>
        <p:spPr/>
        <p:txBody>
          <a:bodyPr vert="horz" lIns="91440" tIns="45720" rIns="91440" bIns="45720" rtlCol="0" anchor="t">
            <a:normAutofit fontScale="92500"/>
          </a:bodyPr>
          <a:lstStyle/>
          <a:p>
            <a:r>
              <a:rPr lang="en-US" sz="2800" dirty="0">
                <a:ea typeface="+mn-lt"/>
                <a:cs typeface="+mn-lt"/>
              </a:rPr>
              <a:t>37208- North Nashville </a:t>
            </a:r>
            <a:endParaRPr lang="en-US" sz="2800" dirty="0">
              <a:cs typeface="Arial" panose="020B0604020202020204"/>
            </a:endParaRPr>
          </a:p>
          <a:p>
            <a:pPr>
              <a:buClr>
                <a:srgbClr val="689D9B"/>
              </a:buClr>
            </a:pPr>
            <a:r>
              <a:rPr lang="en-US" sz="2800" dirty="0">
                <a:ea typeface="+mn-lt"/>
                <a:cs typeface="+mn-lt"/>
              </a:rPr>
              <a:t>37210-South Nashville </a:t>
            </a:r>
            <a:endParaRPr lang="en-US" sz="2800" dirty="0">
              <a:cs typeface="Arial"/>
            </a:endParaRPr>
          </a:p>
          <a:p>
            <a:pPr>
              <a:buClr>
                <a:srgbClr val="689D9B"/>
              </a:buClr>
            </a:pPr>
            <a:r>
              <a:rPr lang="en-US" sz="2800" dirty="0">
                <a:ea typeface="+mn-lt"/>
                <a:cs typeface="+mn-lt"/>
              </a:rPr>
              <a:t>37218/37209- Northwest and Southwest  of Cumberland River </a:t>
            </a:r>
            <a:endParaRPr lang="en-US" sz="2800" dirty="0">
              <a:cs typeface="Arial"/>
            </a:endParaRPr>
          </a:p>
          <a:p>
            <a:pPr>
              <a:buClr>
                <a:srgbClr val="689D9B"/>
              </a:buClr>
            </a:pPr>
            <a:r>
              <a:rPr lang="en-US" sz="2800" dirty="0">
                <a:ea typeface="+mn-lt"/>
                <a:cs typeface="+mn-lt"/>
              </a:rPr>
              <a:t>37206- East Nashville </a:t>
            </a:r>
            <a:endParaRPr lang="en-US" sz="2800" dirty="0">
              <a:cs typeface="Arial"/>
            </a:endParaRPr>
          </a:p>
          <a:p>
            <a:pPr>
              <a:buClr>
                <a:srgbClr val="689D9B"/>
              </a:buClr>
            </a:pPr>
            <a:r>
              <a:rPr lang="en-US" sz="2800" dirty="0">
                <a:ea typeface="+mn-lt"/>
                <a:cs typeface="+mn-lt"/>
              </a:rPr>
              <a:t>37207- North-East of Cumberland River </a:t>
            </a:r>
            <a:endParaRPr lang="en-US" sz="2800">
              <a:cs typeface="Arial"/>
            </a:endParaRPr>
          </a:p>
          <a:p>
            <a:pPr>
              <a:buClr>
                <a:srgbClr val="689D9B"/>
              </a:buClr>
            </a:pPr>
            <a:r>
              <a:rPr lang="en-US" sz="2800" u="sng" dirty="0">
                <a:ea typeface="+mn-lt"/>
                <a:cs typeface="+mn-lt"/>
              </a:rPr>
              <a:t>Note: 37228-Metrocenter/North Rhodes Park is an outlier</a:t>
            </a:r>
            <a:endParaRPr lang="en-US" sz="2800" u="sng" dirty="0"/>
          </a:p>
          <a:p>
            <a:pPr marL="0" indent="0">
              <a:buClr>
                <a:srgbClr val="689D9B"/>
              </a:buClr>
              <a:buNone/>
            </a:pPr>
            <a:br>
              <a:rPr lang="en-US" dirty="0"/>
            </a:br>
            <a:br>
              <a:rPr lang="en-US" dirty="0"/>
            </a:br>
            <a:endParaRPr lang="en-US" dirty="0">
              <a:cs typeface="Arial" panose="020B0604020202020204"/>
            </a:endParaRPr>
          </a:p>
        </p:txBody>
      </p:sp>
    </p:spTree>
    <p:extLst>
      <p:ext uri="{BB962C8B-B14F-4D97-AF65-F5344CB8AC3E}">
        <p14:creationId xmlns:p14="http://schemas.microsoft.com/office/powerpoint/2010/main" val="1530159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E741-9758-492B-8556-37719A85DFF6}"/>
              </a:ext>
            </a:extLst>
          </p:cNvPr>
          <p:cNvSpPr>
            <a:spLocks noGrp="1"/>
          </p:cNvSpPr>
          <p:nvPr>
            <p:ph type="title"/>
          </p:nvPr>
        </p:nvSpPr>
        <p:spPr/>
        <p:txBody>
          <a:bodyPr/>
          <a:lstStyle/>
          <a:p>
            <a:r>
              <a:rPr lang="en-US" dirty="0">
                <a:ea typeface="+mj-lt"/>
                <a:cs typeface="+mj-lt"/>
              </a:rPr>
              <a:t>Zip Codes with Higher Wealth </a:t>
            </a:r>
            <a:endParaRPr lang="en-US" dirty="0"/>
          </a:p>
        </p:txBody>
      </p:sp>
      <p:sp>
        <p:nvSpPr>
          <p:cNvPr id="3" name="Content Placeholder 2">
            <a:extLst>
              <a:ext uri="{FF2B5EF4-FFF2-40B4-BE49-F238E27FC236}">
                <a16:creationId xmlns:a16="http://schemas.microsoft.com/office/drawing/2014/main" id="{2084E8E5-AB58-4425-AD7A-54A8C058290E}"/>
              </a:ext>
            </a:extLst>
          </p:cNvPr>
          <p:cNvSpPr>
            <a:spLocks noGrp="1"/>
          </p:cNvSpPr>
          <p:nvPr>
            <p:ph idx="1"/>
          </p:nvPr>
        </p:nvSpPr>
        <p:spPr/>
        <p:txBody>
          <a:bodyPr vert="horz" lIns="91440" tIns="45720" rIns="91440" bIns="45720" rtlCol="0" anchor="t">
            <a:normAutofit lnSpcReduction="10000"/>
          </a:bodyPr>
          <a:lstStyle/>
          <a:p>
            <a:r>
              <a:rPr lang="en-US" sz="2800" dirty="0">
                <a:ea typeface="+mn-lt"/>
                <a:cs typeface="+mn-lt"/>
              </a:rPr>
              <a:t>37027-Brentwood </a:t>
            </a:r>
            <a:endParaRPr lang="en-US" sz="2800" dirty="0">
              <a:cs typeface="Arial" panose="020B0604020202020204"/>
            </a:endParaRPr>
          </a:p>
          <a:p>
            <a:pPr>
              <a:buClr>
                <a:srgbClr val="689D9B"/>
              </a:buClr>
            </a:pPr>
            <a:r>
              <a:rPr lang="en-US" sz="2800" dirty="0">
                <a:ea typeface="+mn-lt"/>
                <a:cs typeface="+mn-lt"/>
              </a:rPr>
              <a:t>37204- Berry Hill/ Melrose </a:t>
            </a:r>
            <a:endParaRPr lang="en-US" sz="2800" dirty="0">
              <a:cs typeface="Arial"/>
            </a:endParaRPr>
          </a:p>
          <a:p>
            <a:pPr>
              <a:buClr>
                <a:srgbClr val="689D9B"/>
              </a:buClr>
            </a:pPr>
            <a:r>
              <a:rPr lang="en-US" sz="2800" dirty="0">
                <a:ea typeface="+mn-lt"/>
                <a:cs typeface="+mn-lt"/>
              </a:rPr>
              <a:t>37212- Hillsboro West End </a:t>
            </a:r>
            <a:endParaRPr lang="en-US" sz="2800" dirty="0">
              <a:cs typeface="Arial"/>
            </a:endParaRPr>
          </a:p>
          <a:p>
            <a:pPr>
              <a:buClr>
                <a:srgbClr val="689D9B"/>
              </a:buClr>
            </a:pPr>
            <a:r>
              <a:rPr lang="en-US" sz="2800" dirty="0">
                <a:ea typeface="+mn-lt"/>
                <a:cs typeface="+mn-lt"/>
              </a:rPr>
              <a:t>37220- North Brentwood </a:t>
            </a:r>
            <a:endParaRPr lang="en-US" sz="2800" dirty="0">
              <a:cs typeface="Arial"/>
            </a:endParaRPr>
          </a:p>
          <a:p>
            <a:pPr>
              <a:buClr>
                <a:srgbClr val="689D9B"/>
              </a:buClr>
            </a:pPr>
            <a:r>
              <a:rPr lang="en-US" sz="2800" dirty="0">
                <a:ea typeface="+mn-lt"/>
                <a:cs typeface="+mn-lt"/>
              </a:rPr>
              <a:t>37221- Bellevue </a:t>
            </a:r>
            <a:endParaRPr lang="en-US" sz="2800" dirty="0">
              <a:cs typeface="Arial"/>
            </a:endParaRPr>
          </a:p>
          <a:p>
            <a:pPr>
              <a:buClr>
                <a:srgbClr val="689D9B"/>
              </a:buClr>
            </a:pPr>
            <a:r>
              <a:rPr lang="en-US" sz="2800" dirty="0">
                <a:ea typeface="+mn-lt"/>
                <a:cs typeface="+mn-lt"/>
              </a:rPr>
              <a:t>37205- Belle Meade </a:t>
            </a:r>
            <a:endParaRPr lang="en-US"/>
          </a:p>
          <a:p>
            <a:pPr marL="0" indent="0">
              <a:buClr>
                <a:srgbClr val="689D9B"/>
              </a:buClr>
              <a:buNone/>
            </a:pPr>
            <a:br>
              <a:rPr lang="en-US" dirty="0"/>
            </a:br>
            <a:br>
              <a:rPr lang="en-US" dirty="0"/>
            </a:br>
            <a:endParaRPr lang="en-US" dirty="0">
              <a:cs typeface="Arial" panose="020B0604020202020204"/>
            </a:endParaRPr>
          </a:p>
        </p:txBody>
      </p:sp>
    </p:spTree>
    <p:extLst>
      <p:ext uri="{BB962C8B-B14F-4D97-AF65-F5344CB8AC3E}">
        <p14:creationId xmlns:p14="http://schemas.microsoft.com/office/powerpoint/2010/main" val="34643292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BrushVTI">
  <a:themeElements>
    <a:clrScheme name="AnalogousFromDarkSeedLeftStep">
      <a:dk1>
        <a:srgbClr val="000000"/>
      </a:dk1>
      <a:lt1>
        <a:srgbClr val="FFFFFF"/>
      </a:lt1>
      <a:dk2>
        <a:srgbClr val="1B252F"/>
      </a:dk2>
      <a:lt2>
        <a:srgbClr val="F0F3F1"/>
      </a:lt2>
      <a:accent1>
        <a:srgbClr val="C34DAE"/>
      </a:accent1>
      <a:accent2>
        <a:srgbClr val="953BB1"/>
      </a:accent2>
      <a:accent3>
        <a:srgbClr val="764DC3"/>
      </a:accent3>
      <a:accent4>
        <a:srgbClr val="3E46B2"/>
      </a:accent4>
      <a:accent5>
        <a:srgbClr val="4D87C3"/>
      </a:accent5>
      <a:accent6>
        <a:srgbClr val="3BA6B1"/>
      </a:accent6>
      <a:hlink>
        <a:srgbClr val="3F68BF"/>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37</Slides>
  <Notes>0</Notes>
  <HiddenSlides>0</HiddenSlides>
  <MMClips>0</MMClip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Wood Type</vt:lpstr>
      <vt:lpstr>BrushVTI</vt:lpstr>
      <vt:lpstr>Food Deserts in the Nashville Area </vt:lpstr>
      <vt:lpstr>Motivation:</vt:lpstr>
      <vt:lpstr>Questions asked prior to analysis</vt:lpstr>
      <vt:lpstr>The Focus </vt:lpstr>
      <vt:lpstr>What is a Food Desert?</vt:lpstr>
      <vt:lpstr>Which Davidson County students are Economically Disadvantaged ?</vt:lpstr>
      <vt:lpstr>Economically Disadvantaged Students by Zip</vt:lpstr>
      <vt:lpstr> Zip codes with higher Economically Disadvantaged students </vt:lpstr>
      <vt:lpstr>Zip Codes with Higher Wealth </vt:lpstr>
      <vt:lpstr>Economically Disadvantaged Students By Demographics </vt:lpstr>
      <vt:lpstr>Black/ AA students vs Economically Disadvantaged </vt:lpstr>
      <vt:lpstr>Hispanic /Latino students vs Economically Disadvantaged</vt:lpstr>
      <vt:lpstr>White/Caucasian students vs Economically Disadvantaged</vt:lpstr>
      <vt:lpstr>In the next steps, we will compare the student data to grocery store locations in the Davidson County area</vt:lpstr>
      <vt:lpstr>Grocery stores/ Supermarkets in the Davidson county area</vt:lpstr>
      <vt:lpstr>Black/ AA students vs Economically Disadvantaged in comparison to grocery store locations</vt:lpstr>
      <vt:lpstr>Hispanic /Latino students vs Economically Disadvantaged in comparison to grocery store locations</vt:lpstr>
      <vt:lpstr>White/Caucasian students vs Economically Disadvantaged in comparison to grocery store locations</vt:lpstr>
      <vt:lpstr>Does this affect a students future?</vt:lpstr>
      <vt:lpstr>Educational Attainment for the State of Tennessee : Population 25 yrs. and older </vt:lpstr>
      <vt:lpstr>Educational Attainment for Davidson County: Population 25 yrs. and older</vt:lpstr>
      <vt:lpstr>Education Attainment by Race -Davidson County</vt:lpstr>
      <vt:lpstr>Individuals Below Poverty level who attained an Education-Davidson County </vt:lpstr>
      <vt:lpstr>Below Poverty level Stats for Davidson County-all ages</vt:lpstr>
      <vt:lpstr>What have we discovered?</vt:lpstr>
      <vt:lpstr>Analysis </vt:lpstr>
      <vt:lpstr>Analysis (cont.)</vt:lpstr>
      <vt:lpstr>What does this all mean?</vt:lpstr>
      <vt:lpstr>Conclusion </vt:lpstr>
      <vt:lpstr>Conclusion (cont.) </vt:lpstr>
      <vt:lpstr>Conclusion (cont.)</vt:lpstr>
      <vt:lpstr>But...there are still Food Deserts</vt:lpstr>
      <vt:lpstr>Next Steps </vt:lpstr>
      <vt:lpstr>Though one may not be able to fully know if there is a correlation between a food desert and one's ability to obtain a higher education , the fight to end hunger by recognizing where food deserts exists is still key and is an important piece towards a better Nashville.  </vt:lpstr>
      <vt:lpstr>Questions?</vt:lpstr>
      <vt:lpstr>Tools Used-Process </vt:lpstr>
      <vt:lpstr>References- Data from..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792</cp:revision>
  <dcterms:created xsi:type="dcterms:W3CDTF">2021-01-04T20:45:07Z</dcterms:created>
  <dcterms:modified xsi:type="dcterms:W3CDTF">2021-01-08T03:05:49Z</dcterms:modified>
</cp:coreProperties>
</file>